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sldIdLst>
    <p:sldId id="273" r:id="rId5"/>
    <p:sldId id="274" r:id="rId6"/>
    <p:sldId id="275" r:id="rId7"/>
    <p:sldId id="281" r:id="rId8"/>
    <p:sldId id="277" r:id="rId9"/>
    <p:sldId id="287" r:id="rId10"/>
    <p:sldId id="279" r:id="rId11"/>
    <p:sldId id="280" r:id="rId12"/>
    <p:sldId id="276" r:id="rId13"/>
    <p:sldId id="282" r:id="rId14"/>
    <p:sldId id="283" r:id="rId15"/>
    <p:sldId id="285" r:id="rId16"/>
    <p:sldId id="284" r:id="rId17"/>
    <p:sldId id="286" r:id="rId18"/>
    <p:sldId id="289" r:id="rId19"/>
    <p:sldId id="290" r:id="rId20"/>
    <p:sldId id="278" r:id="rId21"/>
    <p:sldId id="288"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19" autoAdjust="0"/>
  </p:normalViewPr>
  <p:slideViewPr>
    <p:cSldViewPr snapToGrid="0">
      <p:cViewPr varScale="1">
        <p:scale>
          <a:sx n="86" d="100"/>
          <a:sy n="86" d="100"/>
        </p:scale>
        <p:origin x="562"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fld id="{ED291B17-9318-49DB-B28B-6E5994AE9581}" type="datetime1">
              <a:rPr lang="en-US" smtClean="0"/>
              <a:t>5/15/2022</a:t>
            </a:fld>
            <a:endParaRPr lang="en-US" dirty="0"/>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295861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118872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340864"/>
            <a:ext cx="11029615" cy="36344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fld id="{78DD82B9-B8EE-4375-B6FF-88FA6ABB15D9}" type="datetime1">
              <a:rPr lang="en-US" smtClean="0"/>
              <a:t>5/15/2022</a:t>
            </a:fld>
            <a:endParaRPr lang="en-US" dirty="0"/>
          </a:p>
        </p:txBody>
      </p:sp>
      <p:sp>
        <p:nvSpPr>
          <p:cNvPr id="9" name="Footer Placeholder 8">
            <a:extLst>
              <a:ext uri="{FF2B5EF4-FFF2-40B4-BE49-F238E27FC236}">
                <a16:creationId xmlns:a16="http://schemas.microsoft.com/office/drawing/2014/main" id="{1356D3B5-6063-4A89-B88F-9D3043916FF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6699067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B2497495-0637-405E-AE64-5CC7506D51F5}" type="datetime1">
              <a:rPr lang="en-US" smtClean="0"/>
              <a:t>5/15/2022</a:t>
            </a:fld>
            <a:endParaRPr lang="en-US" dirty="0"/>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312241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194767"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6039" y="2228003"/>
            <a:ext cx="5194769"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BFFD690-9426-415D-8B65-26881E07B2D4}" type="datetime1">
              <a:rPr lang="en-US" smtClean="0"/>
              <a:t>5/15/2022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37849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4C4989A-474C-40DE-95B9-011C28B71673}" type="datetime1">
              <a:rPr lang="en-US" smtClean="0"/>
              <a:t>5/15/2022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975562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DB4ED54-5B5E-4A04-93D3-5772E3CE3818}" type="datetime1">
              <a:rPr lang="en-US" smtClean="0"/>
              <a:t>5/15/2022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414612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5/15/2022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3505994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D82884F1-FFEA-405F-9602-3DCA865EDA4E}" type="datetime1">
              <a:rPr lang="en-US" smtClean="0"/>
              <a:t>5/15/2022</a:t>
            </a:fld>
            <a:endParaRPr lang="en-US" dirty="0"/>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a:lstStyle/>
          <a:p>
            <a:endParaRPr lang="en-US" dirty="0"/>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0209866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5/15/2022</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890517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ED291B17-9318-49DB-B28B-6E5994AE9581}" type="datetime1">
              <a:rPr lang="en-US" smtClean="0"/>
              <a:t>5/15/2022</a:t>
            </a:fld>
            <a:endParaRPr lang="en-US" dirty="0"/>
          </a:p>
        </p:txBody>
      </p:sp>
      <p:sp>
        <p:nvSpPr>
          <p:cNvPr id="5" name="Footer Placeholder 4"/>
          <p:cNvSpPr>
            <a:spLocks noGrp="1"/>
          </p:cNvSpPr>
          <p:nvPr>
            <p:ph type="ftr" sz="quarter" idx="3"/>
          </p:nvPr>
        </p:nvSpPr>
        <p:spPr>
          <a:xfrm>
            <a:off x="581192" y="6423914"/>
            <a:ext cx="6917210" cy="365125"/>
          </a:xfrm>
          <a:prstGeom prst="rect">
            <a:avLst/>
          </a:prstGeom>
        </p:spPr>
        <p:txBody>
          <a:bodyPr vert="horz" lIns="91440" tIns="45720" rIns="91440" bIns="45720" rtlCol="0" anchor="ctr"/>
          <a:lstStyle>
            <a:lvl1pPr algn="l">
              <a:defRPr sz="900" cap="all">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t>‹#›</a:t>
            </a:fld>
            <a:endParaRPr lang="en-US" dirty="0"/>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30082440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sldNum="0" hdr="0" ftr="0" dt="0"/>
  <p:txStyles>
    <p:title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evergreenleaf.blogspot.com/2013/04/my-first-blog-award-liebster.html" TargetMode="External"/><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8" name="Rectangle 37">
            <a:extLst>
              <a:ext uri="{FF2B5EF4-FFF2-40B4-BE49-F238E27FC236}">
                <a16:creationId xmlns:a16="http://schemas.microsoft.com/office/drawing/2014/main" id="{42D4960A-896E-4F6B-BF65-B4662AC9DE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Gill Sans MT" panose="020B0502020104020203"/>
              <a:ea typeface="+mn-ea"/>
              <a:cs typeface="+mn-cs"/>
            </a:endParaRPr>
          </a:p>
        </p:txBody>
      </p:sp>
      <p:pic>
        <p:nvPicPr>
          <p:cNvPr id="6" name="Picture 5" descr="pipette dripping into a petri dish">
            <a:extLst>
              <a:ext uri="{FF2B5EF4-FFF2-40B4-BE49-F238E27FC236}">
                <a16:creationId xmlns:a16="http://schemas.microsoft.com/office/drawing/2014/main" id="{AD5EFA86-59D3-41A9-819E-C704FF32C5AD}"/>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453302" y="430567"/>
            <a:ext cx="7588885" cy="5899650"/>
          </a:xfrm>
          <a:prstGeom prst="rect">
            <a:avLst/>
          </a:prstGeom>
        </p:spPr>
      </p:pic>
      <p:sp>
        <p:nvSpPr>
          <p:cNvPr id="40" name="Rectangle 39">
            <a:extLst>
              <a:ext uri="{FF2B5EF4-FFF2-40B4-BE49-F238E27FC236}">
                <a16:creationId xmlns:a16="http://schemas.microsoft.com/office/drawing/2014/main" id="{5684944A-8803-462C-84C5-4576C56A77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9870" y="457199"/>
            <a:ext cx="3618827" cy="482246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1C21E816-31F5-48BB-BD02-D15F2F18B48A}"/>
              </a:ext>
            </a:extLst>
          </p:cNvPr>
          <p:cNvSpPr>
            <a:spLocks noGrp="1"/>
          </p:cNvSpPr>
          <p:nvPr>
            <p:ph type="ctrTitle"/>
          </p:nvPr>
        </p:nvSpPr>
        <p:spPr>
          <a:xfrm>
            <a:off x="8119870" y="170014"/>
            <a:ext cx="3563144" cy="5035025"/>
          </a:xfrm>
        </p:spPr>
        <p:txBody>
          <a:bodyPr anchor="ctr">
            <a:normAutofit/>
          </a:bodyPr>
          <a:lstStyle/>
          <a:p>
            <a:r>
              <a:rPr lang="en-US" dirty="0">
                <a:solidFill>
                  <a:srgbClr val="FFFFFF"/>
                </a:solidFill>
              </a:rPr>
              <a:t>Cataract detection USING DEEP CONVOLUTIONAL NEURAL NETWORKS</a:t>
            </a:r>
            <a:endParaRPr lang="en-US" sz="3600" dirty="0">
              <a:solidFill>
                <a:srgbClr val="FFFFFF"/>
              </a:solidFill>
            </a:endParaRPr>
          </a:p>
        </p:txBody>
      </p:sp>
      <p:sp>
        <p:nvSpPr>
          <p:cNvPr id="42" name="Rectangle 41">
            <a:extLst>
              <a:ext uri="{FF2B5EF4-FFF2-40B4-BE49-F238E27FC236}">
                <a16:creationId xmlns:a16="http://schemas.microsoft.com/office/drawing/2014/main" id="{E07F3B49-8C20-42F5-831D-59306D05F6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9870" y="5367338"/>
            <a:ext cx="3618828" cy="989513"/>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3" name="Subtitle 2">
            <a:extLst>
              <a:ext uri="{FF2B5EF4-FFF2-40B4-BE49-F238E27FC236}">
                <a16:creationId xmlns:a16="http://schemas.microsoft.com/office/drawing/2014/main" id="{835D6E6B-3353-491C-A3C6-F278D6CED8B3}"/>
              </a:ext>
            </a:extLst>
          </p:cNvPr>
          <p:cNvSpPr>
            <a:spLocks noGrp="1"/>
          </p:cNvSpPr>
          <p:nvPr>
            <p:ph type="subTitle" idx="1"/>
          </p:nvPr>
        </p:nvSpPr>
        <p:spPr>
          <a:xfrm>
            <a:off x="8372723" y="5545331"/>
            <a:ext cx="3202016" cy="649222"/>
          </a:xfrm>
          <a:noFill/>
        </p:spPr>
        <p:txBody>
          <a:bodyPr anchor="ctr">
            <a:normAutofit fontScale="55000" lnSpcReduction="20000"/>
          </a:bodyPr>
          <a:lstStyle/>
          <a:p>
            <a:r>
              <a:rPr lang="en-US" sz="1800" dirty="0">
                <a:solidFill>
                  <a:srgbClr val="FFFFFF">
                    <a:alpha val="75000"/>
                  </a:srgbClr>
                </a:solidFill>
              </a:rPr>
              <a:t>Internal Guide: Dr. Sagarika Bora </a:t>
            </a:r>
          </a:p>
          <a:p>
            <a:r>
              <a:rPr lang="en-US" sz="1800" dirty="0">
                <a:solidFill>
                  <a:srgbClr val="FFFFFF">
                    <a:alpha val="75000"/>
                  </a:srgbClr>
                </a:solidFill>
              </a:rPr>
              <a:t>External guide: Mr. Pradeep Madhavankutty</a:t>
            </a:r>
          </a:p>
        </p:txBody>
      </p:sp>
      <p:sp>
        <p:nvSpPr>
          <p:cNvPr id="4" name="TextBox 3">
            <a:extLst>
              <a:ext uri="{FF2B5EF4-FFF2-40B4-BE49-F238E27FC236}">
                <a16:creationId xmlns:a16="http://schemas.microsoft.com/office/drawing/2014/main" id="{EF30F690-C2B3-405F-AB10-AC1487AE0DCC}"/>
              </a:ext>
            </a:extLst>
          </p:cNvPr>
          <p:cNvSpPr txBox="1"/>
          <p:nvPr/>
        </p:nvSpPr>
        <p:spPr>
          <a:xfrm>
            <a:off x="508986" y="5131293"/>
            <a:ext cx="7101898" cy="646331"/>
          </a:xfrm>
          <a:prstGeom prst="rect">
            <a:avLst/>
          </a:prstGeom>
          <a:noFill/>
        </p:spPr>
        <p:txBody>
          <a:bodyPr wrap="square" rtlCol="0">
            <a:spAutoFit/>
          </a:bodyPr>
          <a:lstStyle/>
          <a:p>
            <a:r>
              <a:rPr lang="en-US" dirty="0">
                <a:solidFill>
                  <a:schemeClr val="bg1"/>
                </a:solidFill>
                <a:latin typeface="+mj-lt"/>
              </a:rPr>
              <a:t>PRESENTED BY: REJIT MUKHERJEE</a:t>
            </a:r>
          </a:p>
          <a:p>
            <a:r>
              <a:rPr lang="en-US" dirty="0">
                <a:solidFill>
                  <a:schemeClr val="bg1"/>
                </a:solidFill>
                <a:latin typeface="+mj-lt"/>
              </a:rPr>
              <a:t>USN: PES2PGE20DS194</a:t>
            </a:r>
            <a:endParaRPr lang="en-IN" dirty="0">
              <a:solidFill>
                <a:schemeClr val="bg1"/>
              </a:solidFill>
              <a:latin typeface="+mj-lt"/>
            </a:endParaRPr>
          </a:p>
        </p:txBody>
      </p:sp>
    </p:spTree>
    <p:extLst>
      <p:ext uri="{BB962C8B-B14F-4D97-AF65-F5344CB8AC3E}">
        <p14:creationId xmlns:p14="http://schemas.microsoft.com/office/powerpoint/2010/main" val="24240037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45752F-0539-4B35-AEB3-A8EEDF8BB4A8}"/>
              </a:ext>
            </a:extLst>
          </p:cNvPr>
          <p:cNvSpPr>
            <a:spLocks noGrp="1"/>
          </p:cNvSpPr>
          <p:nvPr>
            <p:ph type="title"/>
          </p:nvPr>
        </p:nvSpPr>
        <p:spPr/>
        <p:txBody>
          <a:bodyPr/>
          <a:lstStyle/>
          <a:p>
            <a:r>
              <a:rPr lang="en-US" dirty="0">
                <a:solidFill>
                  <a:schemeClr val="tx1"/>
                </a:solidFill>
              </a:rPr>
              <a:t>PROJECT PROGRESS</a:t>
            </a:r>
            <a:endParaRPr lang="en-IN" dirty="0">
              <a:solidFill>
                <a:schemeClr val="tx1"/>
              </a:solidFill>
            </a:endParaRPr>
          </a:p>
        </p:txBody>
      </p:sp>
      <p:sp>
        <p:nvSpPr>
          <p:cNvPr id="3" name="Content Placeholder 2">
            <a:extLst>
              <a:ext uri="{FF2B5EF4-FFF2-40B4-BE49-F238E27FC236}">
                <a16:creationId xmlns:a16="http://schemas.microsoft.com/office/drawing/2014/main" id="{5ED70FA8-CD1A-452E-BD88-DEB058B15773}"/>
              </a:ext>
            </a:extLst>
          </p:cNvPr>
          <p:cNvSpPr>
            <a:spLocks noGrp="1"/>
          </p:cNvSpPr>
          <p:nvPr>
            <p:ph idx="1"/>
          </p:nvPr>
        </p:nvSpPr>
        <p:spPr/>
        <p:txBody>
          <a:bodyPr/>
          <a:lstStyle/>
          <a:p>
            <a:pPr marL="0" indent="0">
              <a:buNone/>
            </a:pPr>
            <a:r>
              <a:rPr lang="en-US" dirty="0">
                <a:solidFill>
                  <a:schemeClr val="tx1"/>
                </a:solidFill>
              </a:rPr>
              <a:t>In this project, I have tried to execute 2 models of different layer count for Convolutional Layers and Fully Connected Layers. The first model with a total of 69,490 params (69,426 Trainable and 64 Non-Trainable Params) give a train accuracy of 65.27% and a test accuracy of 59.71%, Running this same model on a more efficient system with variable resolution of the images, the same model gives an accuracy of 89.24% on train data and 88.35% accuracy on test data. The 2</a:t>
            </a:r>
            <a:r>
              <a:rPr lang="en-US" baseline="30000" dirty="0">
                <a:solidFill>
                  <a:schemeClr val="tx1"/>
                </a:solidFill>
              </a:rPr>
              <a:t>nd</a:t>
            </a:r>
            <a:r>
              <a:rPr lang="en-US" dirty="0">
                <a:solidFill>
                  <a:schemeClr val="tx1"/>
                </a:solidFill>
              </a:rPr>
              <a:t> Model was a pre-trained model with total param of 4,052,126 (4,010,110 Trainable and 42,016 Non-Trainable Params). This Model was ran on the more efficient system and gave a train data accuracy of 92.40% and 93.20% on the test data.</a:t>
            </a:r>
          </a:p>
          <a:p>
            <a:pPr marL="0" indent="0">
              <a:buNone/>
            </a:pPr>
            <a:r>
              <a:rPr lang="en-US" dirty="0">
                <a:solidFill>
                  <a:schemeClr val="tx1"/>
                </a:solidFill>
              </a:rPr>
              <a:t>The Model that the architecture was explained on is based on a pre-existing research that yields the best accuracy for any cataract detection models so far but that model needs higher system specifications due to it being having high image resolutions of 1600x1600 as compared to the image resolution I have worked on in the initial 2 models. With the access of higher specification system, I hope to run models of contain higher params and resolution images since the deeper the layer of the DCNN, the more the model is able to train itself yielding accuracies of over 95%.</a:t>
            </a:r>
            <a:endParaRPr lang="en-IN" dirty="0">
              <a:solidFill>
                <a:schemeClr val="tx1"/>
              </a:solidFill>
            </a:endParaRPr>
          </a:p>
        </p:txBody>
      </p:sp>
    </p:spTree>
    <p:extLst>
      <p:ext uri="{BB962C8B-B14F-4D97-AF65-F5344CB8AC3E}">
        <p14:creationId xmlns:p14="http://schemas.microsoft.com/office/powerpoint/2010/main" val="2447619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AB8245-F105-47E5-AD99-58F7B36A792D}"/>
              </a:ext>
            </a:extLst>
          </p:cNvPr>
          <p:cNvSpPr>
            <a:spLocks noGrp="1"/>
          </p:cNvSpPr>
          <p:nvPr>
            <p:ph type="title"/>
          </p:nvPr>
        </p:nvSpPr>
        <p:spPr>
          <a:xfrm>
            <a:off x="581192" y="702155"/>
            <a:ext cx="11029616" cy="514086"/>
          </a:xfrm>
        </p:spPr>
        <p:txBody>
          <a:bodyPr>
            <a:normAutofit fontScale="90000"/>
          </a:bodyPr>
          <a:lstStyle/>
          <a:p>
            <a:r>
              <a:rPr lang="en-US" dirty="0">
                <a:solidFill>
                  <a:schemeClr val="tx1"/>
                </a:solidFill>
              </a:rPr>
              <a:t>RESULTS OF PHASE-1</a:t>
            </a:r>
            <a:endParaRPr lang="en-IN" dirty="0">
              <a:solidFill>
                <a:schemeClr val="tx1"/>
              </a:solidFill>
            </a:endParaRPr>
          </a:p>
        </p:txBody>
      </p:sp>
      <p:pic>
        <p:nvPicPr>
          <p:cNvPr id="11" name="Content Placeholder 10">
            <a:extLst>
              <a:ext uri="{FF2B5EF4-FFF2-40B4-BE49-F238E27FC236}">
                <a16:creationId xmlns:a16="http://schemas.microsoft.com/office/drawing/2014/main" id="{1EBE7A68-0745-4FBE-9A74-A68DF72EC83B}"/>
              </a:ext>
            </a:extLst>
          </p:cNvPr>
          <p:cNvPicPr>
            <a:picLocks noGrp="1" noChangeAspect="1"/>
          </p:cNvPicPr>
          <p:nvPr>
            <p:ph idx="1"/>
          </p:nvPr>
        </p:nvPicPr>
        <p:blipFill>
          <a:blip r:embed="rId2"/>
          <a:stretch>
            <a:fillRect/>
          </a:stretch>
        </p:blipFill>
        <p:spPr>
          <a:xfrm>
            <a:off x="581192" y="1320630"/>
            <a:ext cx="3860658" cy="4501081"/>
          </a:xfrm>
        </p:spPr>
      </p:pic>
      <p:pic>
        <p:nvPicPr>
          <p:cNvPr id="13" name="Picture 12">
            <a:extLst>
              <a:ext uri="{FF2B5EF4-FFF2-40B4-BE49-F238E27FC236}">
                <a16:creationId xmlns:a16="http://schemas.microsoft.com/office/drawing/2014/main" id="{687CC0AA-430C-46DD-8DD7-F39F45E9ADCB}"/>
              </a:ext>
            </a:extLst>
          </p:cNvPr>
          <p:cNvPicPr>
            <a:picLocks noChangeAspect="1"/>
          </p:cNvPicPr>
          <p:nvPr/>
        </p:nvPicPr>
        <p:blipFill>
          <a:blip r:embed="rId3"/>
          <a:stretch>
            <a:fillRect/>
          </a:stretch>
        </p:blipFill>
        <p:spPr>
          <a:xfrm>
            <a:off x="581193" y="5706319"/>
            <a:ext cx="3860658" cy="594412"/>
          </a:xfrm>
          <a:prstGeom prst="rect">
            <a:avLst/>
          </a:prstGeom>
        </p:spPr>
      </p:pic>
      <p:sp>
        <p:nvSpPr>
          <p:cNvPr id="14" name="TextBox 13">
            <a:extLst>
              <a:ext uri="{FF2B5EF4-FFF2-40B4-BE49-F238E27FC236}">
                <a16:creationId xmlns:a16="http://schemas.microsoft.com/office/drawing/2014/main" id="{1277F3F5-5257-46A7-A2E3-303A2F576D0C}"/>
              </a:ext>
            </a:extLst>
          </p:cNvPr>
          <p:cNvSpPr txBox="1"/>
          <p:nvPr/>
        </p:nvSpPr>
        <p:spPr>
          <a:xfrm>
            <a:off x="581192" y="6445188"/>
            <a:ext cx="3786622" cy="369332"/>
          </a:xfrm>
          <a:prstGeom prst="rect">
            <a:avLst/>
          </a:prstGeom>
          <a:noFill/>
        </p:spPr>
        <p:txBody>
          <a:bodyPr wrap="square" rtlCol="0">
            <a:spAutoFit/>
          </a:bodyPr>
          <a:lstStyle/>
          <a:p>
            <a:r>
              <a:rPr lang="en-US" dirty="0"/>
              <a:t>Summary of Model 1 “Sequential”</a:t>
            </a:r>
            <a:endParaRPr lang="en-IN" dirty="0"/>
          </a:p>
        </p:txBody>
      </p:sp>
      <p:pic>
        <p:nvPicPr>
          <p:cNvPr id="16" name="Picture 15">
            <a:extLst>
              <a:ext uri="{FF2B5EF4-FFF2-40B4-BE49-F238E27FC236}">
                <a16:creationId xmlns:a16="http://schemas.microsoft.com/office/drawing/2014/main" id="{9B9175DC-82A9-4BDB-9E83-2AE351051B15}"/>
              </a:ext>
            </a:extLst>
          </p:cNvPr>
          <p:cNvPicPr>
            <a:picLocks noChangeAspect="1"/>
          </p:cNvPicPr>
          <p:nvPr/>
        </p:nvPicPr>
        <p:blipFill>
          <a:blip r:embed="rId4"/>
          <a:stretch>
            <a:fillRect/>
          </a:stretch>
        </p:blipFill>
        <p:spPr>
          <a:xfrm>
            <a:off x="4758432" y="1320630"/>
            <a:ext cx="6480454" cy="2575562"/>
          </a:xfrm>
          <a:prstGeom prst="rect">
            <a:avLst/>
          </a:prstGeom>
        </p:spPr>
      </p:pic>
      <p:pic>
        <p:nvPicPr>
          <p:cNvPr id="18" name="Picture 17">
            <a:extLst>
              <a:ext uri="{FF2B5EF4-FFF2-40B4-BE49-F238E27FC236}">
                <a16:creationId xmlns:a16="http://schemas.microsoft.com/office/drawing/2014/main" id="{6121A9D5-1006-4968-877B-C9DF226E4020}"/>
              </a:ext>
            </a:extLst>
          </p:cNvPr>
          <p:cNvPicPr>
            <a:picLocks noChangeAspect="1"/>
          </p:cNvPicPr>
          <p:nvPr/>
        </p:nvPicPr>
        <p:blipFill>
          <a:blip r:embed="rId5"/>
          <a:stretch>
            <a:fillRect/>
          </a:stretch>
        </p:blipFill>
        <p:spPr>
          <a:xfrm>
            <a:off x="4758432" y="4599242"/>
            <a:ext cx="6480454" cy="464860"/>
          </a:xfrm>
          <a:prstGeom prst="rect">
            <a:avLst/>
          </a:prstGeom>
        </p:spPr>
      </p:pic>
      <p:sp>
        <p:nvSpPr>
          <p:cNvPr id="19" name="TextBox 18">
            <a:extLst>
              <a:ext uri="{FF2B5EF4-FFF2-40B4-BE49-F238E27FC236}">
                <a16:creationId xmlns:a16="http://schemas.microsoft.com/office/drawing/2014/main" id="{29064E0C-C404-44CD-AE55-34C0FD5F5936}"/>
              </a:ext>
            </a:extLst>
          </p:cNvPr>
          <p:cNvSpPr txBox="1"/>
          <p:nvPr/>
        </p:nvSpPr>
        <p:spPr>
          <a:xfrm>
            <a:off x="4758432" y="3994951"/>
            <a:ext cx="6480454" cy="369332"/>
          </a:xfrm>
          <a:prstGeom prst="rect">
            <a:avLst/>
          </a:prstGeom>
          <a:noFill/>
        </p:spPr>
        <p:txBody>
          <a:bodyPr wrap="square" rtlCol="0">
            <a:spAutoFit/>
          </a:bodyPr>
          <a:lstStyle/>
          <a:p>
            <a:r>
              <a:rPr lang="en-US" dirty="0"/>
              <a:t>Model “Sequential” training</a:t>
            </a:r>
            <a:endParaRPr lang="en-IN" dirty="0"/>
          </a:p>
        </p:txBody>
      </p:sp>
      <p:sp>
        <p:nvSpPr>
          <p:cNvPr id="20" name="TextBox 19">
            <a:extLst>
              <a:ext uri="{FF2B5EF4-FFF2-40B4-BE49-F238E27FC236}">
                <a16:creationId xmlns:a16="http://schemas.microsoft.com/office/drawing/2014/main" id="{88B7A53C-C831-43DB-9EFD-17A616751D18}"/>
              </a:ext>
            </a:extLst>
          </p:cNvPr>
          <p:cNvSpPr txBox="1"/>
          <p:nvPr/>
        </p:nvSpPr>
        <p:spPr>
          <a:xfrm>
            <a:off x="4758432" y="5255581"/>
            <a:ext cx="6480454" cy="369332"/>
          </a:xfrm>
          <a:prstGeom prst="rect">
            <a:avLst/>
          </a:prstGeom>
          <a:noFill/>
        </p:spPr>
        <p:txBody>
          <a:bodyPr wrap="square" rtlCol="0">
            <a:spAutoFit/>
          </a:bodyPr>
          <a:lstStyle/>
          <a:p>
            <a:r>
              <a:rPr lang="en-US" dirty="0"/>
              <a:t>Model “Sequential” test</a:t>
            </a:r>
            <a:endParaRPr lang="en-IN" dirty="0"/>
          </a:p>
        </p:txBody>
      </p:sp>
    </p:spTree>
    <p:extLst>
      <p:ext uri="{BB962C8B-B14F-4D97-AF65-F5344CB8AC3E}">
        <p14:creationId xmlns:p14="http://schemas.microsoft.com/office/powerpoint/2010/main" val="17825937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2612E249-D6D5-48D5-AE55-6DD1035D0778}"/>
              </a:ext>
            </a:extLst>
          </p:cNvPr>
          <p:cNvPicPr>
            <a:picLocks noGrp="1" noChangeAspect="1"/>
          </p:cNvPicPr>
          <p:nvPr>
            <p:ph idx="1"/>
          </p:nvPr>
        </p:nvPicPr>
        <p:blipFill>
          <a:blip r:embed="rId2"/>
          <a:stretch>
            <a:fillRect/>
          </a:stretch>
        </p:blipFill>
        <p:spPr>
          <a:xfrm>
            <a:off x="1060826" y="1893848"/>
            <a:ext cx="7117080" cy="907630"/>
          </a:xfrm>
        </p:spPr>
      </p:pic>
      <p:pic>
        <p:nvPicPr>
          <p:cNvPr id="7" name="Picture 6">
            <a:extLst>
              <a:ext uri="{FF2B5EF4-FFF2-40B4-BE49-F238E27FC236}">
                <a16:creationId xmlns:a16="http://schemas.microsoft.com/office/drawing/2014/main" id="{E579D907-0D05-473E-A122-92FE5BAC32D4}"/>
              </a:ext>
            </a:extLst>
          </p:cNvPr>
          <p:cNvPicPr>
            <a:picLocks noChangeAspect="1"/>
          </p:cNvPicPr>
          <p:nvPr/>
        </p:nvPicPr>
        <p:blipFill>
          <a:blip r:embed="rId3"/>
          <a:stretch>
            <a:fillRect/>
          </a:stretch>
        </p:blipFill>
        <p:spPr>
          <a:xfrm>
            <a:off x="1060826" y="3538820"/>
            <a:ext cx="7301939" cy="517703"/>
          </a:xfrm>
          <a:prstGeom prst="rect">
            <a:avLst/>
          </a:prstGeom>
        </p:spPr>
      </p:pic>
      <p:sp>
        <p:nvSpPr>
          <p:cNvPr id="8" name="TextBox 7">
            <a:extLst>
              <a:ext uri="{FF2B5EF4-FFF2-40B4-BE49-F238E27FC236}">
                <a16:creationId xmlns:a16="http://schemas.microsoft.com/office/drawing/2014/main" id="{2C214D5E-C1A4-4EEB-BA3B-2945CD400F5B}"/>
              </a:ext>
            </a:extLst>
          </p:cNvPr>
          <p:cNvSpPr txBox="1"/>
          <p:nvPr/>
        </p:nvSpPr>
        <p:spPr>
          <a:xfrm>
            <a:off x="972048" y="5201747"/>
            <a:ext cx="8163074" cy="369332"/>
          </a:xfrm>
          <a:prstGeom prst="rect">
            <a:avLst/>
          </a:prstGeom>
          <a:noFill/>
        </p:spPr>
        <p:txBody>
          <a:bodyPr wrap="square" rtlCol="0">
            <a:spAutoFit/>
          </a:bodyPr>
          <a:lstStyle/>
          <a:p>
            <a:r>
              <a:rPr lang="en-US" dirty="0"/>
              <a:t>Model “Sequential” train and test performance on a higher specification system.</a:t>
            </a:r>
            <a:endParaRPr lang="en-IN" dirty="0"/>
          </a:p>
        </p:txBody>
      </p:sp>
      <p:sp>
        <p:nvSpPr>
          <p:cNvPr id="9" name="Arrow: Right 8">
            <a:extLst>
              <a:ext uri="{FF2B5EF4-FFF2-40B4-BE49-F238E27FC236}">
                <a16:creationId xmlns:a16="http://schemas.microsoft.com/office/drawing/2014/main" id="{F94EB1ED-7074-46C1-8D7A-D1124A14D397}"/>
              </a:ext>
            </a:extLst>
          </p:cNvPr>
          <p:cNvSpPr/>
          <p:nvPr/>
        </p:nvSpPr>
        <p:spPr>
          <a:xfrm>
            <a:off x="8478175" y="2272683"/>
            <a:ext cx="1118586" cy="133166"/>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10" name="TextBox 9">
            <a:extLst>
              <a:ext uri="{FF2B5EF4-FFF2-40B4-BE49-F238E27FC236}">
                <a16:creationId xmlns:a16="http://schemas.microsoft.com/office/drawing/2014/main" id="{E3F16734-CA3F-4D44-A8B8-8106D17F353B}"/>
              </a:ext>
            </a:extLst>
          </p:cNvPr>
          <p:cNvSpPr txBox="1"/>
          <p:nvPr/>
        </p:nvSpPr>
        <p:spPr>
          <a:xfrm>
            <a:off x="9694416" y="2154600"/>
            <a:ext cx="1704513" cy="369332"/>
          </a:xfrm>
          <a:prstGeom prst="rect">
            <a:avLst/>
          </a:prstGeom>
          <a:noFill/>
        </p:spPr>
        <p:txBody>
          <a:bodyPr wrap="square" rtlCol="0">
            <a:spAutoFit/>
          </a:bodyPr>
          <a:lstStyle/>
          <a:p>
            <a:pPr algn="ctr"/>
            <a:r>
              <a:rPr lang="en-US" dirty="0"/>
              <a:t>Train </a:t>
            </a:r>
            <a:endParaRPr lang="en-IN" dirty="0"/>
          </a:p>
        </p:txBody>
      </p:sp>
      <p:sp>
        <p:nvSpPr>
          <p:cNvPr id="11" name="Arrow: Right 10">
            <a:extLst>
              <a:ext uri="{FF2B5EF4-FFF2-40B4-BE49-F238E27FC236}">
                <a16:creationId xmlns:a16="http://schemas.microsoft.com/office/drawing/2014/main" id="{133F0515-0B6C-459B-9F6C-28EE4642B3FB}"/>
              </a:ext>
            </a:extLst>
          </p:cNvPr>
          <p:cNvSpPr/>
          <p:nvPr/>
        </p:nvSpPr>
        <p:spPr>
          <a:xfrm>
            <a:off x="8478175" y="3710225"/>
            <a:ext cx="1118586" cy="13316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CF716F6C-937E-4EF5-BA75-CFED16F51B27}"/>
              </a:ext>
            </a:extLst>
          </p:cNvPr>
          <p:cNvSpPr txBox="1"/>
          <p:nvPr/>
        </p:nvSpPr>
        <p:spPr>
          <a:xfrm>
            <a:off x="10231514" y="3592141"/>
            <a:ext cx="630315" cy="369332"/>
          </a:xfrm>
          <a:prstGeom prst="rect">
            <a:avLst/>
          </a:prstGeom>
          <a:noFill/>
        </p:spPr>
        <p:txBody>
          <a:bodyPr wrap="square" rtlCol="0">
            <a:spAutoFit/>
          </a:bodyPr>
          <a:lstStyle/>
          <a:p>
            <a:pPr algn="ctr"/>
            <a:r>
              <a:rPr lang="en-US" dirty="0"/>
              <a:t>Test</a:t>
            </a:r>
            <a:endParaRPr lang="en-IN" dirty="0"/>
          </a:p>
        </p:txBody>
      </p:sp>
    </p:spTree>
    <p:extLst>
      <p:ext uri="{BB962C8B-B14F-4D97-AF65-F5344CB8AC3E}">
        <p14:creationId xmlns:p14="http://schemas.microsoft.com/office/powerpoint/2010/main" val="36157677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4E79425B-082E-4100-B0D1-7A5C10B353CD}"/>
              </a:ext>
            </a:extLst>
          </p:cNvPr>
          <p:cNvPicPr>
            <a:picLocks noGrp="1" noChangeAspect="1"/>
          </p:cNvPicPr>
          <p:nvPr>
            <p:ph idx="1"/>
          </p:nvPr>
        </p:nvPicPr>
        <p:blipFill>
          <a:blip r:embed="rId2"/>
          <a:stretch>
            <a:fillRect/>
          </a:stretch>
        </p:blipFill>
        <p:spPr>
          <a:xfrm>
            <a:off x="552458" y="3429000"/>
            <a:ext cx="4084016" cy="2398562"/>
          </a:xfrm>
        </p:spPr>
      </p:pic>
      <p:pic>
        <p:nvPicPr>
          <p:cNvPr id="7" name="Picture 6">
            <a:extLst>
              <a:ext uri="{FF2B5EF4-FFF2-40B4-BE49-F238E27FC236}">
                <a16:creationId xmlns:a16="http://schemas.microsoft.com/office/drawing/2014/main" id="{3DF01518-C63D-447C-8666-708664DA399B}"/>
              </a:ext>
            </a:extLst>
          </p:cNvPr>
          <p:cNvPicPr>
            <a:picLocks noChangeAspect="1"/>
          </p:cNvPicPr>
          <p:nvPr/>
        </p:nvPicPr>
        <p:blipFill>
          <a:blip r:embed="rId3"/>
          <a:stretch>
            <a:fillRect/>
          </a:stretch>
        </p:blipFill>
        <p:spPr>
          <a:xfrm>
            <a:off x="552458" y="770767"/>
            <a:ext cx="4037297" cy="2398562"/>
          </a:xfrm>
          <a:prstGeom prst="rect">
            <a:avLst/>
          </a:prstGeom>
        </p:spPr>
      </p:pic>
      <p:pic>
        <p:nvPicPr>
          <p:cNvPr id="9" name="Picture 8">
            <a:extLst>
              <a:ext uri="{FF2B5EF4-FFF2-40B4-BE49-F238E27FC236}">
                <a16:creationId xmlns:a16="http://schemas.microsoft.com/office/drawing/2014/main" id="{FD364D7A-F093-4241-85F8-237ECD8E7BF7}"/>
              </a:ext>
            </a:extLst>
          </p:cNvPr>
          <p:cNvPicPr>
            <a:picLocks noChangeAspect="1"/>
          </p:cNvPicPr>
          <p:nvPr/>
        </p:nvPicPr>
        <p:blipFill>
          <a:blip r:embed="rId4"/>
          <a:stretch>
            <a:fillRect/>
          </a:stretch>
        </p:blipFill>
        <p:spPr>
          <a:xfrm>
            <a:off x="6589531" y="770766"/>
            <a:ext cx="4133013" cy="2398562"/>
          </a:xfrm>
          <a:prstGeom prst="rect">
            <a:avLst/>
          </a:prstGeom>
        </p:spPr>
      </p:pic>
      <p:pic>
        <p:nvPicPr>
          <p:cNvPr id="11" name="Picture 10">
            <a:extLst>
              <a:ext uri="{FF2B5EF4-FFF2-40B4-BE49-F238E27FC236}">
                <a16:creationId xmlns:a16="http://schemas.microsoft.com/office/drawing/2014/main" id="{CB6CD581-7790-4D70-92C1-9D6F09A010BB}"/>
              </a:ext>
            </a:extLst>
          </p:cNvPr>
          <p:cNvPicPr>
            <a:picLocks noChangeAspect="1"/>
          </p:cNvPicPr>
          <p:nvPr/>
        </p:nvPicPr>
        <p:blipFill>
          <a:blip r:embed="rId5"/>
          <a:stretch>
            <a:fillRect/>
          </a:stretch>
        </p:blipFill>
        <p:spPr>
          <a:xfrm>
            <a:off x="6589530" y="3429000"/>
            <a:ext cx="4133013" cy="2398562"/>
          </a:xfrm>
          <a:prstGeom prst="rect">
            <a:avLst/>
          </a:prstGeom>
        </p:spPr>
      </p:pic>
      <p:sp>
        <p:nvSpPr>
          <p:cNvPr id="12" name="TextBox 11">
            <a:extLst>
              <a:ext uri="{FF2B5EF4-FFF2-40B4-BE49-F238E27FC236}">
                <a16:creationId xmlns:a16="http://schemas.microsoft.com/office/drawing/2014/main" id="{27EFBF79-4741-41D6-95E1-EA5BB3146226}"/>
              </a:ext>
            </a:extLst>
          </p:cNvPr>
          <p:cNvSpPr txBox="1"/>
          <p:nvPr/>
        </p:nvSpPr>
        <p:spPr>
          <a:xfrm>
            <a:off x="772357" y="6082166"/>
            <a:ext cx="9817021" cy="369332"/>
          </a:xfrm>
          <a:prstGeom prst="rect">
            <a:avLst/>
          </a:prstGeom>
          <a:noFill/>
        </p:spPr>
        <p:txBody>
          <a:bodyPr wrap="square" rtlCol="0">
            <a:spAutoFit/>
          </a:bodyPr>
          <a:lstStyle/>
          <a:p>
            <a:pPr algn="ctr"/>
            <a:r>
              <a:rPr lang="en-US" dirty="0"/>
              <a:t>Model “Sequential” performance on a low specification system vs a higher spec system</a:t>
            </a:r>
            <a:endParaRPr lang="en-IN" dirty="0"/>
          </a:p>
        </p:txBody>
      </p:sp>
    </p:spTree>
    <p:extLst>
      <p:ext uri="{BB962C8B-B14F-4D97-AF65-F5344CB8AC3E}">
        <p14:creationId xmlns:p14="http://schemas.microsoft.com/office/powerpoint/2010/main" val="34860590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2147B13C-99E3-4068-A32B-18D902F75E8C}"/>
              </a:ext>
            </a:extLst>
          </p:cNvPr>
          <p:cNvPicPr>
            <a:picLocks noGrp="1" noChangeAspect="1"/>
          </p:cNvPicPr>
          <p:nvPr>
            <p:ph idx="1"/>
          </p:nvPr>
        </p:nvPicPr>
        <p:blipFill>
          <a:blip r:embed="rId2"/>
          <a:stretch>
            <a:fillRect/>
          </a:stretch>
        </p:blipFill>
        <p:spPr>
          <a:xfrm>
            <a:off x="504559" y="679823"/>
            <a:ext cx="4861981" cy="3246401"/>
          </a:xfrm>
        </p:spPr>
      </p:pic>
      <p:pic>
        <p:nvPicPr>
          <p:cNvPr id="7" name="Picture 6">
            <a:extLst>
              <a:ext uri="{FF2B5EF4-FFF2-40B4-BE49-F238E27FC236}">
                <a16:creationId xmlns:a16="http://schemas.microsoft.com/office/drawing/2014/main" id="{1EA40175-C588-48F2-92F5-104F998B7FFA}"/>
              </a:ext>
            </a:extLst>
          </p:cNvPr>
          <p:cNvPicPr>
            <a:picLocks noChangeAspect="1"/>
          </p:cNvPicPr>
          <p:nvPr/>
        </p:nvPicPr>
        <p:blipFill>
          <a:blip r:embed="rId3"/>
          <a:stretch>
            <a:fillRect/>
          </a:stretch>
        </p:blipFill>
        <p:spPr>
          <a:xfrm>
            <a:off x="5792668" y="1234252"/>
            <a:ext cx="5761020" cy="754347"/>
          </a:xfrm>
          <a:prstGeom prst="rect">
            <a:avLst/>
          </a:prstGeom>
        </p:spPr>
      </p:pic>
      <p:pic>
        <p:nvPicPr>
          <p:cNvPr id="9" name="Picture 8">
            <a:extLst>
              <a:ext uri="{FF2B5EF4-FFF2-40B4-BE49-F238E27FC236}">
                <a16:creationId xmlns:a16="http://schemas.microsoft.com/office/drawing/2014/main" id="{E0BE7B3A-6E2C-4676-9741-BF0A49EF35F3}"/>
              </a:ext>
            </a:extLst>
          </p:cNvPr>
          <p:cNvPicPr>
            <a:picLocks noChangeAspect="1"/>
          </p:cNvPicPr>
          <p:nvPr/>
        </p:nvPicPr>
        <p:blipFill>
          <a:blip r:embed="rId4"/>
          <a:stretch>
            <a:fillRect/>
          </a:stretch>
        </p:blipFill>
        <p:spPr>
          <a:xfrm>
            <a:off x="5792668" y="2807563"/>
            <a:ext cx="5761020" cy="694860"/>
          </a:xfrm>
          <a:prstGeom prst="rect">
            <a:avLst/>
          </a:prstGeom>
        </p:spPr>
      </p:pic>
      <p:sp>
        <p:nvSpPr>
          <p:cNvPr id="10" name="TextBox 9">
            <a:extLst>
              <a:ext uri="{FF2B5EF4-FFF2-40B4-BE49-F238E27FC236}">
                <a16:creationId xmlns:a16="http://schemas.microsoft.com/office/drawing/2014/main" id="{40BFAC15-0A24-40F4-9019-C2E74EB13D9B}"/>
              </a:ext>
            </a:extLst>
          </p:cNvPr>
          <p:cNvSpPr txBox="1"/>
          <p:nvPr/>
        </p:nvSpPr>
        <p:spPr>
          <a:xfrm>
            <a:off x="372863" y="3926224"/>
            <a:ext cx="4864963" cy="369332"/>
          </a:xfrm>
          <a:prstGeom prst="rect">
            <a:avLst/>
          </a:prstGeom>
          <a:noFill/>
        </p:spPr>
        <p:txBody>
          <a:bodyPr wrap="square" rtlCol="0">
            <a:spAutoFit/>
          </a:bodyPr>
          <a:lstStyle/>
          <a:p>
            <a:pPr algn="ctr"/>
            <a:r>
              <a:rPr lang="en-US" dirty="0"/>
              <a:t>Pre-Trained Model 2</a:t>
            </a:r>
            <a:endParaRPr lang="en-IN" dirty="0"/>
          </a:p>
        </p:txBody>
      </p:sp>
      <p:sp>
        <p:nvSpPr>
          <p:cNvPr id="11" name="TextBox 10">
            <a:extLst>
              <a:ext uri="{FF2B5EF4-FFF2-40B4-BE49-F238E27FC236}">
                <a16:creationId xmlns:a16="http://schemas.microsoft.com/office/drawing/2014/main" id="{B069EFF6-E5DC-43EE-A649-A30C4AEE19C3}"/>
              </a:ext>
            </a:extLst>
          </p:cNvPr>
          <p:cNvSpPr txBox="1"/>
          <p:nvPr/>
        </p:nvSpPr>
        <p:spPr>
          <a:xfrm>
            <a:off x="5965794" y="2192784"/>
            <a:ext cx="5335480" cy="369332"/>
          </a:xfrm>
          <a:prstGeom prst="rect">
            <a:avLst/>
          </a:prstGeom>
          <a:noFill/>
        </p:spPr>
        <p:txBody>
          <a:bodyPr wrap="square" rtlCol="0">
            <a:spAutoFit/>
          </a:bodyPr>
          <a:lstStyle/>
          <a:p>
            <a:pPr algn="ctr"/>
            <a:r>
              <a:rPr lang="en-US" dirty="0"/>
              <a:t>Train and Test Accuracies</a:t>
            </a:r>
            <a:endParaRPr lang="en-IN" dirty="0"/>
          </a:p>
        </p:txBody>
      </p:sp>
      <p:pic>
        <p:nvPicPr>
          <p:cNvPr id="17" name="Picture 16">
            <a:extLst>
              <a:ext uri="{FF2B5EF4-FFF2-40B4-BE49-F238E27FC236}">
                <a16:creationId xmlns:a16="http://schemas.microsoft.com/office/drawing/2014/main" id="{9C1D34A1-46AA-417B-8697-58CBC7A2CFD0}"/>
              </a:ext>
            </a:extLst>
          </p:cNvPr>
          <p:cNvPicPr>
            <a:picLocks noChangeAspect="1"/>
          </p:cNvPicPr>
          <p:nvPr/>
        </p:nvPicPr>
        <p:blipFill>
          <a:blip r:embed="rId5"/>
          <a:stretch>
            <a:fillRect/>
          </a:stretch>
        </p:blipFill>
        <p:spPr>
          <a:xfrm>
            <a:off x="619397" y="4527610"/>
            <a:ext cx="3284909" cy="2189939"/>
          </a:xfrm>
          <a:prstGeom prst="rect">
            <a:avLst/>
          </a:prstGeom>
        </p:spPr>
      </p:pic>
      <p:pic>
        <p:nvPicPr>
          <p:cNvPr id="19" name="Picture 18">
            <a:extLst>
              <a:ext uri="{FF2B5EF4-FFF2-40B4-BE49-F238E27FC236}">
                <a16:creationId xmlns:a16="http://schemas.microsoft.com/office/drawing/2014/main" id="{66DF7333-4A23-4DAF-A4FB-A763FEF96D37}"/>
              </a:ext>
            </a:extLst>
          </p:cNvPr>
          <p:cNvPicPr>
            <a:picLocks noChangeAspect="1"/>
          </p:cNvPicPr>
          <p:nvPr/>
        </p:nvPicPr>
        <p:blipFill>
          <a:blip r:embed="rId6"/>
          <a:stretch>
            <a:fillRect/>
          </a:stretch>
        </p:blipFill>
        <p:spPr>
          <a:xfrm>
            <a:off x="4108508" y="4515550"/>
            <a:ext cx="3284909" cy="2189940"/>
          </a:xfrm>
          <a:prstGeom prst="rect">
            <a:avLst/>
          </a:prstGeom>
        </p:spPr>
      </p:pic>
      <p:sp>
        <p:nvSpPr>
          <p:cNvPr id="20" name="Arrow: Right 19">
            <a:extLst>
              <a:ext uri="{FF2B5EF4-FFF2-40B4-BE49-F238E27FC236}">
                <a16:creationId xmlns:a16="http://schemas.microsoft.com/office/drawing/2014/main" id="{559B46E2-C2DA-47C9-90F7-8842C1B8ED5F}"/>
              </a:ext>
            </a:extLst>
          </p:cNvPr>
          <p:cNvSpPr/>
          <p:nvPr/>
        </p:nvSpPr>
        <p:spPr>
          <a:xfrm>
            <a:off x="7688062" y="5379868"/>
            <a:ext cx="914400" cy="45719"/>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0E6C731C-FA16-4F84-9E53-C567075ADFC6}"/>
              </a:ext>
            </a:extLst>
          </p:cNvPr>
          <p:cNvSpPr txBox="1"/>
          <p:nvPr/>
        </p:nvSpPr>
        <p:spPr>
          <a:xfrm>
            <a:off x="8602462" y="5082043"/>
            <a:ext cx="2681056" cy="646331"/>
          </a:xfrm>
          <a:prstGeom prst="rect">
            <a:avLst/>
          </a:prstGeom>
          <a:noFill/>
        </p:spPr>
        <p:txBody>
          <a:bodyPr wrap="square" rtlCol="0">
            <a:spAutoFit/>
          </a:bodyPr>
          <a:lstStyle/>
          <a:p>
            <a:pPr algn="ctr"/>
            <a:r>
              <a:rPr lang="en-US" dirty="0"/>
              <a:t>Model Performance on Train Data</a:t>
            </a:r>
            <a:endParaRPr lang="en-IN" dirty="0"/>
          </a:p>
        </p:txBody>
      </p:sp>
    </p:spTree>
    <p:extLst>
      <p:ext uri="{BB962C8B-B14F-4D97-AF65-F5344CB8AC3E}">
        <p14:creationId xmlns:p14="http://schemas.microsoft.com/office/powerpoint/2010/main" val="5865872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37F331-F734-0DA2-76E8-FBA2CC3E0583}"/>
              </a:ext>
            </a:extLst>
          </p:cNvPr>
          <p:cNvSpPr>
            <a:spLocks noGrp="1"/>
          </p:cNvSpPr>
          <p:nvPr>
            <p:ph type="title"/>
          </p:nvPr>
        </p:nvSpPr>
        <p:spPr>
          <a:xfrm>
            <a:off x="581192" y="702156"/>
            <a:ext cx="11029616" cy="283265"/>
          </a:xfrm>
        </p:spPr>
        <p:txBody>
          <a:bodyPr>
            <a:normAutofit fontScale="90000"/>
          </a:bodyPr>
          <a:lstStyle/>
          <a:p>
            <a:r>
              <a:rPr lang="en-US" dirty="0">
                <a:solidFill>
                  <a:schemeClr val="tx1"/>
                </a:solidFill>
              </a:rPr>
              <a:t>Phase-2 Model details</a:t>
            </a:r>
            <a:endParaRPr lang="en-IN" dirty="0">
              <a:solidFill>
                <a:schemeClr val="tx1"/>
              </a:solidFill>
            </a:endParaRPr>
          </a:p>
        </p:txBody>
      </p:sp>
      <p:graphicFrame>
        <p:nvGraphicFramePr>
          <p:cNvPr id="5" name="Table 5">
            <a:extLst>
              <a:ext uri="{FF2B5EF4-FFF2-40B4-BE49-F238E27FC236}">
                <a16:creationId xmlns:a16="http://schemas.microsoft.com/office/drawing/2014/main" id="{AACA9F10-9F3C-CB92-8C13-79C1413A8970}"/>
              </a:ext>
            </a:extLst>
          </p:cNvPr>
          <p:cNvGraphicFramePr>
            <a:graphicFrameLocks noGrp="1"/>
          </p:cNvGraphicFramePr>
          <p:nvPr>
            <p:ph idx="1"/>
            <p:extLst>
              <p:ext uri="{D42A27DB-BD31-4B8C-83A1-F6EECF244321}">
                <p14:modId xmlns:p14="http://schemas.microsoft.com/office/powerpoint/2010/main" val="4108438238"/>
              </p:ext>
            </p:extLst>
          </p:nvPr>
        </p:nvGraphicFramePr>
        <p:xfrm>
          <a:off x="580860" y="985420"/>
          <a:ext cx="11029947" cy="5584052"/>
        </p:xfrm>
        <a:graphic>
          <a:graphicData uri="http://schemas.openxmlformats.org/drawingml/2006/table">
            <a:tbl>
              <a:tblPr firstRow="1" bandRow="1">
                <a:tableStyleId>{5C22544A-7EE6-4342-B048-85BDC9FD1C3A}</a:tableStyleId>
              </a:tblPr>
              <a:tblGrid>
                <a:gridCol w="888768">
                  <a:extLst>
                    <a:ext uri="{9D8B030D-6E8A-4147-A177-3AD203B41FA5}">
                      <a16:colId xmlns:a16="http://schemas.microsoft.com/office/drawing/2014/main" val="1206273077"/>
                    </a:ext>
                  </a:extLst>
                </a:gridCol>
                <a:gridCol w="2138409">
                  <a:extLst>
                    <a:ext uri="{9D8B030D-6E8A-4147-A177-3AD203B41FA5}">
                      <a16:colId xmlns:a16="http://schemas.microsoft.com/office/drawing/2014/main" val="706427848"/>
                    </a:ext>
                  </a:extLst>
                </a:gridCol>
                <a:gridCol w="1996278">
                  <a:extLst>
                    <a:ext uri="{9D8B030D-6E8A-4147-A177-3AD203B41FA5}">
                      <a16:colId xmlns:a16="http://schemas.microsoft.com/office/drawing/2014/main" val="3104894985"/>
                    </a:ext>
                  </a:extLst>
                </a:gridCol>
                <a:gridCol w="2021603">
                  <a:extLst>
                    <a:ext uri="{9D8B030D-6E8A-4147-A177-3AD203B41FA5}">
                      <a16:colId xmlns:a16="http://schemas.microsoft.com/office/drawing/2014/main" val="1827460030"/>
                    </a:ext>
                  </a:extLst>
                </a:gridCol>
                <a:gridCol w="3984889">
                  <a:extLst>
                    <a:ext uri="{9D8B030D-6E8A-4147-A177-3AD203B41FA5}">
                      <a16:colId xmlns:a16="http://schemas.microsoft.com/office/drawing/2014/main" val="1678614413"/>
                    </a:ext>
                  </a:extLst>
                </a:gridCol>
              </a:tblGrid>
              <a:tr h="821952">
                <a:tc>
                  <a:txBody>
                    <a:bodyPr/>
                    <a:lstStyle/>
                    <a:p>
                      <a:pPr algn="ctr"/>
                      <a:r>
                        <a:rPr lang="en-US" dirty="0"/>
                        <a:t>Model No.</a:t>
                      </a:r>
                      <a:endParaRPr lang="en-IN" dirty="0"/>
                    </a:p>
                  </a:txBody>
                  <a:tcPr/>
                </a:tc>
                <a:tc>
                  <a:txBody>
                    <a:bodyPr/>
                    <a:lstStyle/>
                    <a:p>
                      <a:pPr algn="ctr"/>
                      <a:r>
                        <a:rPr lang="en-US" dirty="0"/>
                        <a:t>Model Name</a:t>
                      </a:r>
                      <a:endParaRPr lang="en-IN" dirty="0"/>
                    </a:p>
                  </a:txBody>
                  <a:tcPr/>
                </a:tc>
                <a:tc>
                  <a:txBody>
                    <a:bodyPr/>
                    <a:lstStyle/>
                    <a:p>
                      <a:pPr algn="ctr"/>
                      <a:r>
                        <a:rPr lang="en-US" dirty="0"/>
                        <a:t>Model Type</a:t>
                      </a:r>
                      <a:endParaRPr lang="en-IN" dirty="0"/>
                    </a:p>
                  </a:txBody>
                  <a:tcPr/>
                </a:tc>
                <a:tc>
                  <a:txBody>
                    <a:bodyPr/>
                    <a:lstStyle/>
                    <a:p>
                      <a:pPr algn="ctr"/>
                      <a:r>
                        <a:rPr lang="en-US" dirty="0"/>
                        <a:t>Total Params</a:t>
                      </a:r>
                      <a:endParaRPr lang="en-IN" dirty="0"/>
                    </a:p>
                  </a:txBody>
                  <a:tcPr/>
                </a:tc>
                <a:tc>
                  <a:txBody>
                    <a:bodyPr/>
                    <a:lstStyle/>
                    <a:p>
                      <a:pPr algn="ctr"/>
                      <a:r>
                        <a:rPr lang="en-US" dirty="0"/>
                        <a:t>Accuracy</a:t>
                      </a:r>
                      <a:endParaRPr lang="en-IN" dirty="0"/>
                    </a:p>
                  </a:txBody>
                  <a:tcPr/>
                </a:tc>
                <a:extLst>
                  <a:ext uri="{0D108BD9-81ED-4DB2-BD59-A6C34878D82A}">
                    <a16:rowId xmlns:a16="http://schemas.microsoft.com/office/drawing/2014/main" val="3813580674"/>
                  </a:ext>
                </a:extLst>
              </a:tr>
              <a:tr h="476210">
                <a:tc>
                  <a:txBody>
                    <a:bodyPr/>
                    <a:lstStyle/>
                    <a:p>
                      <a:pPr algn="ctr"/>
                      <a:r>
                        <a:rPr lang="en-US" dirty="0"/>
                        <a:t>1</a:t>
                      </a:r>
                      <a:endParaRPr lang="en-IN" dirty="0"/>
                    </a:p>
                  </a:txBody>
                  <a:tcPr/>
                </a:tc>
                <a:tc>
                  <a:txBody>
                    <a:bodyPr/>
                    <a:lstStyle/>
                    <a:p>
                      <a:pPr algn="ctr"/>
                      <a:r>
                        <a:rPr lang="en-US" dirty="0"/>
                        <a:t>-</a:t>
                      </a:r>
                      <a:endParaRPr lang="en-IN" dirty="0"/>
                    </a:p>
                  </a:txBody>
                  <a:tcPr/>
                </a:tc>
                <a:tc>
                  <a:txBody>
                    <a:bodyPr/>
                    <a:lstStyle/>
                    <a:p>
                      <a:r>
                        <a:rPr lang="en-US" dirty="0"/>
                        <a:t>Self-Trained</a:t>
                      </a:r>
                      <a:endParaRPr lang="en-IN" dirty="0"/>
                    </a:p>
                  </a:txBody>
                  <a:tcPr/>
                </a:tc>
                <a:tc>
                  <a:txBody>
                    <a:bodyPr/>
                    <a:lstStyle/>
                    <a:p>
                      <a:r>
                        <a:rPr lang="en-IN" dirty="0"/>
                        <a:t>101,942,850</a:t>
                      </a:r>
                    </a:p>
                  </a:txBody>
                  <a:tcPr/>
                </a:tc>
                <a:tc>
                  <a:txBody>
                    <a:bodyPr/>
                    <a:lstStyle/>
                    <a:p>
                      <a:r>
                        <a:rPr lang="en-US" dirty="0"/>
                        <a:t>Train: 78.48%, Test: 77.67%</a:t>
                      </a:r>
                      <a:endParaRPr lang="en-IN" dirty="0"/>
                    </a:p>
                  </a:txBody>
                  <a:tcPr/>
                </a:tc>
                <a:extLst>
                  <a:ext uri="{0D108BD9-81ED-4DB2-BD59-A6C34878D82A}">
                    <a16:rowId xmlns:a16="http://schemas.microsoft.com/office/drawing/2014/main" val="2983368753"/>
                  </a:ext>
                </a:extLst>
              </a:tr>
              <a:tr h="476210">
                <a:tc>
                  <a:txBody>
                    <a:bodyPr/>
                    <a:lstStyle/>
                    <a:p>
                      <a:pPr algn="ctr"/>
                      <a:r>
                        <a:rPr lang="en-US" dirty="0"/>
                        <a:t>2</a:t>
                      </a:r>
                      <a:endParaRPr lang="en-IN" dirty="0"/>
                    </a:p>
                  </a:txBody>
                  <a:tcPr/>
                </a:tc>
                <a:tc>
                  <a:txBody>
                    <a:bodyPr/>
                    <a:lstStyle/>
                    <a:p>
                      <a:r>
                        <a:rPr lang="en-US" dirty="0"/>
                        <a:t>EfficientNetB0</a:t>
                      </a:r>
                      <a:endParaRPr lang="en-IN" dirty="0"/>
                    </a:p>
                  </a:txBody>
                  <a:tcPr/>
                </a:tc>
                <a:tc>
                  <a:txBody>
                    <a:bodyPr/>
                    <a:lstStyle/>
                    <a:p>
                      <a:r>
                        <a:rPr lang="en-US" dirty="0"/>
                        <a:t>Pre-Trained</a:t>
                      </a:r>
                      <a:endParaRPr lang="en-IN" dirty="0"/>
                    </a:p>
                  </a:txBody>
                  <a:tcPr/>
                </a:tc>
                <a:tc>
                  <a:txBody>
                    <a:bodyPr/>
                    <a:lstStyle/>
                    <a:p>
                      <a:r>
                        <a:rPr lang="en-IN" dirty="0"/>
                        <a:t>4,052,126</a:t>
                      </a:r>
                    </a:p>
                  </a:txBody>
                  <a:tcPr/>
                </a:tc>
                <a:tc>
                  <a:txBody>
                    <a:bodyPr/>
                    <a:lstStyle/>
                    <a:p>
                      <a:r>
                        <a:rPr lang="en-US" dirty="0"/>
                        <a:t>Train: 93.26%, Test: 88.35%</a:t>
                      </a:r>
                      <a:endParaRPr lang="en-IN" dirty="0"/>
                    </a:p>
                  </a:txBody>
                  <a:tcPr/>
                </a:tc>
                <a:extLst>
                  <a:ext uri="{0D108BD9-81ED-4DB2-BD59-A6C34878D82A}">
                    <a16:rowId xmlns:a16="http://schemas.microsoft.com/office/drawing/2014/main" val="1466742249"/>
                  </a:ext>
                </a:extLst>
              </a:tr>
              <a:tr h="476210">
                <a:tc>
                  <a:txBody>
                    <a:bodyPr/>
                    <a:lstStyle/>
                    <a:p>
                      <a:pPr algn="ctr"/>
                      <a:r>
                        <a:rPr lang="en-US" dirty="0"/>
                        <a:t>3</a:t>
                      </a:r>
                      <a:endParaRPr lang="en-IN" dirty="0"/>
                    </a:p>
                  </a:txBody>
                  <a:tcPr/>
                </a:tc>
                <a:tc>
                  <a:txBody>
                    <a:bodyPr/>
                    <a:lstStyle/>
                    <a:p>
                      <a:r>
                        <a:rPr lang="en-US" dirty="0"/>
                        <a:t>VGG-16</a:t>
                      </a:r>
                      <a:endParaRPr lang="en-IN" dirty="0"/>
                    </a:p>
                  </a:txBody>
                  <a:tcPr/>
                </a:tc>
                <a:tc>
                  <a:txBody>
                    <a:bodyPr/>
                    <a:lstStyle/>
                    <a:p>
                      <a:r>
                        <a:rPr lang="en-US" dirty="0"/>
                        <a:t>Pre-Trained</a:t>
                      </a:r>
                      <a:endParaRPr lang="en-IN" dirty="0"/>
                    </a:p>
                  </a:txBody>
                  <a:tcPr/>
                </a:tc>
                <a:tc>
                  <a:txBody>
                    <a:bodyPr/>
                    <a:lstStyle/>
                    <a:p>
                      <a:r>
                        <a:rPr lang="en-IN" dirty="0"/>
                        <a:t>14,715,714</a:t>
                      </a:r>
                    </a:p>
                  </a:txBody>
                  <a:tcPr/>
                </a:tc>
                <a:tc>
                  <a:txBody>
                    <a:bodyPr/>
                    <a:lstStyle/>
                    <a:p>
                      <a:r>
                        <a:rPr lang="en-US" dirty="0"/>
                        <a:t>Train: 93.69%, Test: 92.72%</a:t>
                      </a:r>
                      <a:endParaRPr lang="en-IN" dirty="0"/>
                    </a:p>
                  </a:txBody>
                  <a:tcPr/>
                </a:tc>
                <a:extLst>
                  <a:ext uri="{0D108BD9-81ED-4DB2-BD59-A6C34878D82A}">
                    <a16:rowId xmlns:a16="http://schemas.microsoft.com/office/drawing/2014/main" val="1211122647"/>
                  </a:ext>
                </a:extLst>
              </a:tr>
              <a:tr h="476210">
                <a:tc>
                  <a:txBody>
                    <a:bodyPr/>
                    <a:lstStyle/>
                    <a:p>
                      <a:pPr algn="ctr"/>
                      <a:r>
                        <a:rPr lang="en-US" dirty="0"/>
                        <a:t>4</a:t>
                      </a:r>
                      <a:endParaRPr lang="en-IN" dirty="0"/>
                    </a:p>
                  </a:txBody>
                  <a:tcPr/>
                </a:tc>
                <a:tc>
                  <a:txBody>
                    <a:bodyPr/>
                    <a:lstStyle/>
                    <a:p>
                      <a:r>
                        <a:rPr lang="en-US" dirty="0"/>
                        <a:t>Inception_V3</a:t>
                      </a:r>
                      <a:endParaRPr lang="en-IN" dirty="0"/>
                    </a:p>
                  </a:txBody>
                  <a:tcPr/>
                </a:tc>
                <a:tc>
                  <a:txBody>
                    <a:bodyPr/>
                    <a:lstStyle/>
                    <a:p>
                      <a:r>
                        <a:rPr lang="en-US" dirty="0"/>
                        <a:t>Pre-Trained</a:t>
                      </a:r>
                      <a:endParaRPr lang="en-IN" dirty="0"/>
                    </a:p>
                  </a:txBody>
                  <a:tcPr/>
                </a:tc>
                <a:tc>
                  <a:txBody>
                    <a:bodyPr/>
                    <a:lstStyle/>
                    <a:p>
                      <a:r>
                        <a:rPr lang="en-IN" dirty="0"/>
                        <a:t>21,806,882</a:t>
                      </a:r>
                    </a:p>
                  </a:txBody>
                  <a:tcPr/>
                </a:tc>
                <a:tc>
                  <a:txBody>
                    <a:bodyPr/>
                    <a:lstStyle/>
                    <a:p>
                      <a:r>
                        <a:rPr lang="en-US" dirty="0"/>
                        <a:t>Train: 99.00%, Test: 91.75%</a:t>
                      </a:r>
                      <a:endParaRPr lang="en-IN" dirty="0"/>
                    </a:p>
                  </a:txBody>
                  <a:tcPr/>
                </a:tc>
                <a:extLst>
                  <a:ext uri="{0D108BD9-81ED-4DB2-BD59-A6C34878D82A}">
                    <a16:rowId xmlns:a16="http://schemas.microsoft.com/office/drawing/2014/main" val="2246271947"/>
                  </a:ext>
                </a:extLst>
              </a:tr>
              <a:tr h="476210">
                <a:tc>
                  <a:txBody>
                    <a:bodyPr/>
                    <a:lstStyle/>
                    <a:p>
                      <a:pPr algn="ctr"/>
                      <a:r>
                        <a:rPr lang="en-US" dirty="0"/>
                        <a:t>5</a:t>
                      </a:r>
                      <a:endParaRPr lang="en-IN" dirty="0"/>
                    </a:p>
                  </a:txBody>
                  <a:tcPr/>
                </a:tc>
                <a:tc>
                  <a:txBody>
                    <a:bodyPr/>
                    <a:lstStyle/>
                    <a:p>
                      <a:r>
                        <a:rPr lang="en-US" dirty="0"/>
                        <a:t>ResNet50</a:t>
                      </a:r>
                      <a:endParaRPr lang="en-IN" dirty="0"/>
                    </a:p>
                  </a:txBody>
                  <a:tcPr/>
                </a:tc>
                <a:tc>
                  <a:txBody>
                    <a:bodyPr/>
                    <a:lstStyle/>
                    <a:p>
                      <a:r>
                        <a:rPr lang="en-US" dirty="0"/>
                        <a:t>Pre-Trained</a:t>
                      </a:r>
                      <a:endParaRPr lang="en-IN" dirty="0"/>
                    </a:p>
                  </a:txBody>
                  <a:tcPr/>
                </a:tc>
                <a:tc>
                  <a:txBody>
                    <a:bodyPr/>
                    <a:lstStyle/>
                    <a:p>
                      <a:r>
                        <a:rPr lang="en-IN" dirty="0"/>
                        <a:t>23,591,810</a:t>
                      </a:r>
                    </a:p>
                  </a:txBody>
                  <a:tcPr/>
                </a:tc>
                <a:tc>
                  <a:txBody>
                    <a:bodyPr/>
                    <a:lstStyle/>
                    <a:p>
                      <a:r>
                        <a:rPr lang="en-US" dirty="0"/>
                        <a:t>Train: 63.99%, Test: 68.93%</a:t>
                      </a:r>
                      <a:endParaRPr lang="en-IN" dirty="0"/>
                    </a:p>
                  </a:txBody>
                  <a:tcPr/>
                </a:tc>
                <a:extLst>
                  <a:ext uri="{0D108BD9-81ED-4DB2-BD59-A6C34878D82A}">
                    <a16:rowId xmlns:a16="http://schemas.microsoft.com/office/drawing/2014/main" val="2815793437"/>
                  </a:ext>
                </a:extLst>
              </a:tr>
              <a:tr h="476210">
                <a:tc>
                  <a:txBody>
                    <a:bodyPr/>
                    <a:lstStyle/>
                    <a:p>
                      <a:pPr algn="ctr"/>
                      <a:r>
                        <a:rPr lang="en-US" dirty="0"/>
                        <a:t>6</a:t>
                      </a:r>
                      <a:endParaRPr lang="en-IN" dirty="0"/>
                    </a:p>
                  </a:txBody>
                  <a:tcPr/>
                </a:tc>
                <a:tc>
                  <a:txBody>
                    <a:bodyPr/>
                    <a:lstStyle/>
                    <a:p>
                      <a:r>
                        <a:rPr lang="en-US" dirty="0"/>
                        <a:t>MobileNet</a:t>
                      </a:r>
                      <a:endParaRPr lang="en-IN" dirty="0"/>
                    </a:p>
                  </a:txBody>
                  <a:tcPr/>
                </a:tc>
                <a:tc>
                  <a:txBody>
                    <a:bodyPr/>
                    <a:lstStyle/>
                    <a:p>
                      <a:r>
                        <a:rPr lang="en-US" dirty="0"/>
                        <a:t>Pre-Trained</a:t>
                      </a:r>
                      <a:endParaRPr lang="en-IN" dirty="0"/>
                    </a:p>
                  </a:txBody>
                  <a:tcPr/>
                </a:tc>
                <a:tc>
                  <a:txBody>
                    <a:bodyPr/>
                    <a:lstStyle/>
                    <a:p>
                      <a:r>
                        <a:rPr lang="en-IN" dirty="0"/>
                        <a:t>3,230,914</a:t>
                      </a:r>
                    </a:p>
                  </a:txBody>
                  <a:tcPr/>
                </a:tc>
                <a:tc>
                  <a:txBody>
                    <a:bodyPr/>
                    <a:lstStyle/>
                    <a:p>
                      <a:r>
                        <a:rPr lang="en-US" dirty="0"/>
                        <a:t>Train: 97.13%, Test: 93.20%</a:t>
                      </a:r>
                      <a:endParaRPr lang="en-IN" dirty="0"/>
                    </a:p>
                  </a:txBody>
                  <a:tcPr/>
                </a:tc>
                <a:extLst>
                  <a:ext uri="{0D108BD9-81ED-4DB2-BD59-A6C34878D82A}">
                    <a16:rowId xmlns:a16="http://schemas.microsoft.com/office/drawing/2014/main" val="1883344737"/>
                  </a:ext>
                </a:extLst>
              </a:tr>
              <a:tr h="476210">
                <a:tc>
                  <a:txBody>
                    <a:bodyPr/>
                    <a:lstStyle/>
                    <a:p>
                      <a:pPr algn="ctr"/>
                      <a:r>
                        <a:rPr lang="en-US" dirty="0"/>
                        <a:t>7</a:t>
                      </a:r>
                      <a:endParaRPr lang="en-IN" dirty="0"/>
                    </a:p>
                  </a:txBody>
                  <a:tcPr/>
                </a:tc>
                <a:tc>
                  <a:txBody>
                    <a:bodyPr/>
                    <a:lstStyle/>
                    <a:p>
                      <a:r>
                        <a:rPr lang="en-US" dirty="0"/>
                        <a:t>MobileNet_V2</a:t>
                      </a:r>
                      <a:endParaRPr lang="en-IN" dirty="0"/>
                    </a:p>
                  </a:txBody>
                  <a:tcPr/>
                </a:tc>
                <a:tc>
                  <a:txBody>
                    <a:bodyPr/>
                    <a:lstStyle/>
                    <a:p>
                      <a:r>
                        <a:rPr lang="en-US" dirty="0"/>
                        <a:t>Pre-Trained</a:t>
                      </a:r>
                      <a:endParaRPr lang="en-IN" dirty="0"/>
                    </a:p>
                  </a:txBody>
                  <a:tcPr/>
                </a:tc>
                <a:tc>
                  <a:txBody>
                    <a:bodyPr/>
                    <a:lstStyle/>
                    <a:p>
                      <a:r>
                        <a:rPr lang="en-IN" dirty="0"/>
                        <a:t>2,260,546</a:t>
                      </a:r>
                    </a:p>
                  </a:txBody>
                  <a:tcPr/>
                </a:tc>
                <a:tc>
                  <a:txBody>
                    <a:bodyPr/>
                    <a:lstStyle/>
                    <a:p>
                      <a:r>
                        <a:rPr lang="en-US" dirty="0"/>
                        <a:t>Train: 40.46%, Test: 41.26%</a:t>
                      </a:r>
                      <a:endParaRPr lang="en-IN" dirty="0"/>
                    </a:p>
                  </a:txBody>
                  <a:tcPr/>
                </a:tc>
                <a:extLst>
                  <a:ext uri="{0D108BD9-81ED-4DB2-BD59-A6C34878D82A}">
                    <a16:rowId xmlns:a16="http://schemas.microsoft.com/office/drawing/2014/main" val="2189535891"/>
                  </a:ext>
                </a:extLst>
              </a:tr>
              <a:tr h="476210">
                <a:tc>
                  <a:txBody>
                    <a:bodyPr/>
                    <a:lstStyle/>
                    <a:p>
                      <a:pPr algn="ctr"/>
                      <a:r>
                        <a:rPr lang="en-US" dirty="0"/>
                        <a:t>8</a:t>
                      </a:r>
                      <a:endParaRPr lang="en-IN" dirty="0"/>
                    </a:p>
                  </a:txBody>
                  <a:tcPr/>
                </a:tc>
                <a:tc>
                  <a:txBody>
                    <a:bodyPr/>
                    <a:lstStyle/>
                    <a:p>
                      <a:r>
                        <a:rPr lang="en-US" dirty="0"/>
                        <a:t>VGG-19</a:t>
                      </a:r>
                      <a:endParaRPr lang="en-IN" dirty="0"/>
                    </a:p>
                  </a:txBody>
                  <a:tcPr/>
                </a:tc>
                <a:tc>
                  <a:txBody>
                    <a:bodyPr/>
                    <a:lstStyle/>
                    <a:p>
                      <a:r>
                        <a:rPr lang="en-US" dirty="0"/>
                        <a:t>Pre-Trained</a:t>
                      </a:r>
                      <a:endParaRPr lang="en-IN" dirty="0"/>
                    </a:p>
                  </a:txBody>
                  <a:tcPr/>
                </a:tc>
                <a:tc>
                  <a:txBody>
                    <a:bodyPr/>
                    <a:lstStyle/>
                    <a:p>
                      <a:r>
                        <a:rPr lang="en-IN" dirty="0"/>
                        <a:t>20,025,410</a:t>
                      </a:r>
                    </a:p>
                  </a:txBody>
                  <a:tcPr/>
                </a:tc>
                <a:tc>
                  <a:txBody>
                    <a:bodyPr/>
                    <a:lstStyle/>
                    <a:p>
                      <a:r>
                        <a:rPr lang="en-US" dirty="0"/>
                        <a:t>Train: 94.69%, Test: 93.20%</a:t>
                      </a:r>
                      <a:endParaRPr lang="en-IN" dirty="0"/>
                    </a:p>
                  </a:txBody>
                  <a:tcPr/>
                </a:tc>
                <a:extLst>
                  <a:ext uri="{0D108BD9-81ED-4DB2-BD59-A6C34878D82A}">
                    <a16:rowId xmlns:a16="http://schemas.microsoft.com/office/drawing/2014/main" val="2364139082"/>
                  </a:ext>
                </a:extLst>
              </a:tr>
              <a:tr h="476210">
                <a:tc>
                  <a:txBody>
                    <a:bodyPr/>
                    <a:lstStyle/>
                    <a:p>
                      <a:pPr algn="ctr"/>
                      <a:r>
                        <a:rPr lang="en-US" dirty="0"/>
                        <a:t>9</a:t>
                      </a:r>
                      <a:endParaRPr lang="en-IN" dirty="0"/>
                    </a:p>
                  </a:txBody>
                  <a:tcPr/>
                </a:tc>
                <a:tc>
                  <a:txBody>
                    <a:bodyPr/>
                    <a:lstStyle/>
                    <a:p>
                      <a:r>
                        <a:rPr lang="en-US" dirty="0"/>
                        <a:t>Xception</a:t>
                      </a:r>
                      <a:endParaRPr lang="en-IN" dirty="0"/>
                    </a:p>
                  </a:txBody>
                  <a:tcPr/>
                </a:tc>
                <a:tc>
                  <a:txBody>
                    <a:bodyPr/>
                    <a:lstStyle/>
                    <a:p>
                      <a:r>
                        <a:rPr lang="en-US" dirty="0"/>
                        <a:t>Pre-Trained</a:t>
                      </a:r>
                      <a:endParaRPr lang="en-IN" dirty="0"/>
                    </a:p>
                  </a:txBody>
                  <a:tcPr/>
                </a:tc>
                <a:tc>
                  <a:txBody>
                    <a:bodyPr/>
                    <a:lstStyle/>
                    <a:p>
                      <a:r>
                        <a:rPr lang="en-IN" dirty="0"/>
                        <a:t>20,865,578</a:t>
                      </a:r>
                    </a:p>
                  </a:txBody>
                  <a:tcPr/>
                </a:tc>
                <a:tc>
                  <a:txBody>
                    <a:bodyPr/>
                    <a:lstStyle/>
                    <a:p>
                      <a:r>
                        <a:rPr lang="en-US" dirty="0"/>
                        <a:t>Train: 96.99%, Test: 93.69%</a:t>
                      </a:r>
                      <a:endParaRPr lang="en-IN" dirty="0"/>
                    </a:p>
                  </a:txBody>
                  <a:tcPr/>
                </a:tc>
                <a:extLst>
                  <a:ext uri="{0D108BD9-81ED-4DB2-BD59-A6C34878D82A}">
                    <a16:rowId xmlns:a16="http://schemas.microsoft.com/office/drawing/2014/main" val="492438450"/>
                  </a:ext>
                </a:extLst>
              </a:tr>
              <a:tr h="476210">
                <a:tc>
                  <a:txBody>
                    <a:bodyPr/>
                    <a:lstStyle/>
                    <a:p>
                      <a:pPr algn="ctr"/>
                      <a:r>
                        <a:rPr lang="en-US" dirty="0"/>
                        <a:t>10</a:t>
                      </a:r>
                      <a:endParaRPr lang="en-IN" dirty="0"/>
                    </a:p>
                  </a:txBody>
                  <a:tcPr/>
                </a:tc>
                <a:tc>
                  <a:txBody>
                    <a:bodyPr/>
                    <a:lstStyle/>
                    <a:p>
                      <a:pPr algn="ctr"/>
                      <a:r>
                        <a:rPr lang="en-US" dirty="0"/>
                        <a:t>-</a:t>
                      </a:r>
                      <a:endParaRPr lang="en-IN" dirty="0"/>
                    </a:p>
                  </a:txBody>
                  <a:tcPr/>
                </a:tc>
                <a:tc>
                  <a:txBody>
                    <a:bodyPr/>
                    <a:lstStyle/>
                    <a:p>
                      <a:r>
                        <a:rPr lang="en-US" dirty="0"/>
                        <a:t>Self-Trained</a:t>
                      </a:r>
                      <a:endParaRPr lang="en-IN" dirty="0"/>
                    </a:p>
                  </a:txBody>
                  <a:tcPr/>
                </a:tc>
                <a:tc>
                  <a:txBody>
                    <a:bodyPr/>
                    <a:lstStyle/>
                    <a:p>
                      <a:r>
                        <a:rPr lang="en-IN" dirty="0"/>
                        <a:t>130,958,586</a:t>
                      </a:r>
                    </a:p>
                  </a:txBody>
                  <a:tcPr/>
                </a:tc>
                <a:tc>
                  <a:txBody>
                    <a:bodyPr/>
                    <a:lstStyle/>
                    <a:p>
                      <a:r>
                        <a:rPr lang="en-US" dirty="0"/>
                        <a:t>Train: 88.67%, Test: 86.69%</a:t>
                      </a:r>
                      <a:endParaRPr lang="en-IN" dirty="0"/>
                    </a:p>
                  </a:txBody>
                  <a:tcPr/>
                </a:tc>
                <a:extLst>
                  <a:ext uri="{0D108BD9-81ED-4DB2-BD59-A6C34878D82A}">
                    <a16:rowId xmlns:a16="http://schemas.microsoft.com/office/drawing/2014/main" val="2032453560"/>
                  </a:ext>
                </a:extLst>
              </a:tr>
            </a:tbl>
          </a:graphicData>
        </a:graphic>
      </p:graphicFrame>
    </p:spTree>
    <p:extLst>
      <p:ext uri="{BB962C8B-B14F-4D97-AF65-F5344CB8AC3E}">
        <p14:creationId xmlns:p14="http://schemas.microsoft.com/office/powerpoint/2010/main" val="26926999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5">
            <a:extLst>
              <a:ext uri="{FF2B5EF4-FFF2-40B4-BE49-F238E27FC236}">
                <a16:creationId xmlns:a16="http://schemas.microsoft.com/office/drawing/2014/main" id="{AACA9F10-9F3C-CB92-8C13-79C1413A8970}"/>
              </a:ext>
            </a:extLst>
          </p:cNvPr>
          <p:cNvGraphicFramePr>
            <a:graphicFrameLocks noGrp="1"/>
          </p:cNvGraphicFramePr>
          <p:nvPr>
            <p:ph idx="1"/>
            <p:extLst>
              <p:ext uri="{D42A27DB-BD31-4B8C-83A1-F6EECF244321}">
                <p14:modId xmlns:p14="http://schemas.microsoft.com/office/powerpoint/2010/main" val="2246001166"/>
              </p:ext>
            </p:extLst>
          </p:nvPr>
        </p:nvGraphicFramePr>
        <p:xfrm>
          <a:off x="581026" y="852256"/>
          <a:ext cx="11029947" cy="5592929"/>
        </p:xfrm>
        <a:graphic>
          <a:graphicData uri="http://schemas.openxmlformats.org/drawingml/2006/table">
            <a:tbl>
              <a:tblPr firstRow="1" bandRow="1">
                <a:tableStyleId>{5C22544A-7EE6-4342-B048-85BDC9FD1C3A}</a:tableStyleId>
              </a:tblPr>
              <a:tblGrid>
                <a:gridCol w="888768">
                  <a:extLst>
                    <a:ext uri="{9D8B030D-6E8A-4147-A177-3AD203B41FA5}">
                      <a16:colId xmlns:a16="http://schemas.microsoft.com/office/drawing/2014/main" val="1206273077"/>
                    </a:ext>
                  </a:extLst>
                </a:gridCol>
                <a:gridCol w="2138409">
                  <a:extLst>
                    <a:ext uri="{9D8B030D-6E8A-4147-A177-3AD203B41FA5}">
                      <a16:colId xmlns:a16="http://schemas.microsoft.com/office/drawing/2014/main" val="706427848"/>
                    </a:ext>
                  </a:extLst>
                </a:gridCol>
                <a:gridCol w="1996278">
                  <a:extLst>
                    <a:ext uri="{9D8B030D-6E8A-4147-A177-3AD203B41FA5}">
                      <a16:colId xmlns:a16="http://schemas.microsoft.com/office/drawing/2014/main" val="3104894985"/>
                    </a:ext>
                  </a:extLst>
                </a:gridCol>
                <a:gridCol w="2021603">
                  <a:extLst>
                    <a:ext uri="{9D8B030D-6E8A-4147-A177-3AD203B41FA5}">
                      <a16:colId xmlns:a16="http://schemas.microsoft.com/office/drawing/2014/main" val="1827460030"/>
                    </a:ext>
                  </a:extLst>
                </a:gridCol>
                <a:gridCol w="3984889">
                  <a:extLst>
                    <a:ext uri="{9D8B030D-6E8A-4147-A177-3AD203B41FA5}">
                      <a16:colId xmlns:a16="http://schemas.microsoft.com/office/drawing/2014/main" val="1678614413"/>
                    </a:ext>
                  </a:extLst>
                </a:gridCol>
              </a:tblGrid>
              <a:tr h="823259">
                <a:tc>
                  <a:txBody>
                    <a:bodyPr/>
                    <a:lstStyle/>
                    <a:p>
                      <a:pPr algn="ctr"/>
                      <a:r>
                        <a:rPr lang="en-US" dirty="0"/>
                        <a:t>Model No.</a:t>
                      </a:r>
                      <a:endParaRPr lang="en-IN" dirty="0"/>
                    </a:p>
                  </a:txBody>
                  <a:tcPr/>
                </a:tc>
                <a:tc>
                  <a:txBody>
                    <a:bodyPr/>
                    <a:lstStyle/>
                    <a:p>
                      <a:pPr algn="ctr"/>
                      <a:r>
                        <a:rPr lang="en-US" dirty="0"/>
                        <a:t>Model Name</a:t>
                      </a:r>
                      <a:endParaRPr lang="en-IN" dirty="0"/>
                    </a:p>
                  </a:txBody>
                  <a:tcPr/>
                </a:tc>
                <a:tc>
                  <a:txBody>
                    <a:bodyPr/>
                    <a:lstStyle/>
                    <a:p>
                      <a:pPr algn="ctr"/>
                      <a:r>
                        <a:rPr lang="en-US" dirty="0"/>
                        <a:t>Model Type</a:t>
                      </a:r>
                      <a:endParaRPr lang="en-IN" dirty="0"/>
                    </a:p>
                  </a:txBody>
                  <a:tcPr/>
                </a:tc>
                <a:tc>
                  <a:txBody>
                    <a:bodyPr/>
                    <a:lstStyle/>
                    <a:p>
                      <a:pPr algn="ctr"/>
                      <a:r>
                        <a:rPr lang="en-US" dirty="0"/>
                        <a:t>Total Params</a:t>
                      </a:r>
                      <a:endParaRPr lang="en-IN" dirty="0"/>
                    </a:p>
                  </a:txBody>
                  <a:tcPr/>
                </a:tc>
                <a:tc>
                  <a:txBody>
                    <a:bodyPr/>
                    <a:lstStyle/>
                    <a:p>
                      <a:pPr algn="ctr"/>
                      <a:r>
                        <a:rPr lang="en-US" dirty="0"/>
                        <a:t>Accuracy</a:t>
                      </a:r>
                      <a:endParaRPr lang="en-IN" dirty="0"/>
                    </a:p>
                  </a:txBody>
                  <a:tcPr/>
                </a:tc>
                <a:extLst>
                  <a:ext uri="{0D108BD9-81ED-4DB2-BD59-A6C34878D82A}">
                    <a16:rowId xmlns:a16="http://schemas.microsoft.com/office/drawing/2014/main" val="3813580674"/>
                  </a:ext>
                </a:extLst>
              </a:tr>
              <a:tr h="476967">
                <a:tc>
                  <a:txBody>
                    <a:bodyPr/>
                    <a:lstStyle/>
                    <a:p>
                      <a:pPr algn="ctr"/>
                      <a:r>
                        <a:rPr lang="en-US" dirty="0"/>
                        <a:t>11</a:t>
                      </a:r>
                      <a:endParaRPr lang="en-IN" dirty="0"/>
                    </a:p>
                  </a:txBody>
                  <a:tcPr/>
                </a:tc>
                <a:tc>
                  <a:txBody>
                    <a:bodyPr/>
                    <a:lstStyle/>
                    <a:p>
                      <a:r>
                        <a:rPr lang="en-US" dirty="0"/>
                        <a:t>ResNet152</a:t>
                      </a:r>
                      <a:endParaRPr lang="en-IN" dirty="0"/>
                    </a:p>
                  </a:txBody>
                  <a:tcPr/>
                </a:tc>
                <a:tc>
                  <a:txBody>
                    <a:bodyPr/>
                    <a:lstStyle/>
                    <a:p>
                      <a:r>
                        <a:rPr lang="en-US" dirty="0"/>
                        <a:t>Pre-Trained</a:t>
                      </a:r>
                      <a:endParaRPr lang="en-IN" dirty="0"/>
                    </a:p>
                  </a:txBody>
                  <a:tcPr/>
                </a:tc>
                <a:tc>
                  <a:txBody>
                    <a:bodyPr/>
                    <a:lstStyle/>
                    <a:p>
                      <a:r>
                        <a:rPr lang="en-IN" dirty="0"/>
                        <a:t>58,375,042</a:t>
                      </a:r>
                    </a:p>
                  </a:txBody>
                  <a:tcPr/>
                </a:tc>
                <a:tc>
                  <a:txBody>
                    <a:bodyPr/>
                    <a:lstStyle/>
                    <a:p>
                      <a:r>
                        <a:rPr lang="en-US" dirty="0"/>
                        <a:t>Train: 40.03%, Test: 40.29%</a:t>
                      </a:r>
                      <a:endParaRPr lang="en-IN" dirty="0"/>
                    </a:p>
                  </a:txBody>
                  <a:tcPr/>
                </a:tc>
                <a:extLst>
                  <a:ext uri="{0D108BD9-81ED-4DB2-BD59-A6C34878D82A}">
                    <a16:rowId xmlns:a16="http://schemas.microsoft.com/office/drawing/2014/main" val="632227387"/>
                  </a:ext>
                </a:extLst>
              </a:tr>
              <a:tr h="476967">
                <a:tc>
                  <a:txBody>
                    <a:bodyPr/>
                    <a:lstStyle/>
                    <a:p>
                      <a:pPr algn="ctr"/>
                      <a:r>
                        <a:rPr lang="en-US" dirty="0"/>
                        <a:t>12</a:t>
                      </a:r>
                      <a:endParaRPr lang="en-IN" dirty="0"/>
                    </a:p>
                  </a:txBody>
                  <a:tcPr/>
                </a:tc>
                <a:tc>
                  <a:txBody>
                    <a:bodyPr/>
                    <a:lstStyle/>
                    <a:p>
                      <a:r>
                        <a:rPr lang="en-US" dirty="0"/>
                        <a:t>ResNet101</a:t>
                      </a:r>
                      <a:endParaRPr lang="en-IN" dirty="0"/>
                    </a:p>
                  </a:txBody>
                  <a:tcPr/>
                </a:tc>
                <a:tc>
                  <a:txBody>
                    <a:bodyPr/>
                    <a:lstStyle/>
                    <a:p>
                      <a:r>
                        <a:rPr lang="en-US" dirty="0"/>
                        <a:t>Pre-Trained</a:t>
                      </a:r>
                      <a:endParaRPr lang="en-IN" dirty="0"/>
                    </a:p>
                  </a:txBody>
                  <a:tcPr/>
                </a:tc>
                <a:tc>
                  <a:txBody>
                    <a:bodyPr/>
                    <a:lstStyle/>
                    <a:p>
                      <a:r>
                        <a:rPr lang="en-IN" dirty="0"/>
                        <a:t>42,662,274</a:t>
                      </a:r>
                    </a:p>
                  </a:txBody>
                  <a:tcPr/>
                </a:tc>
                <a:tc>
                  <a:txBody>
                    <a:bodyPr/>
                    <a:lstStyle/>
                    <a:p>
                      <a:r>
                        <a:rPr lang="en-US" dirty="0"/>
                        <a:t>Train: 59.83%, Test: 59.71%</a:t>
                      </a:r>
                      <a:endParaRPr lang="en-IN" dirty="0"/>
                    </a:p>
                  </a:txBody>
                  <a:tcPr/>
                </a:tc>
                <a:extLst>
                  <a:ext uri="{0D108BD9-81ED-4DB2-BD59-A6C34878D82A}">
                    <a16:rowId xmlns:a16="http://schemas.microsoft.com/office/drawing/2014/main" val="2293614758"/>
                  </a:ext>
                </a:extLst>
              </a:tr>
              <a:tr h="476967">
                <a:tc>
                  <a:txBody>
                    <a:bodyPr/>
                    <a:lstStyle/>
                    <a:p>
                      <a:pPr algn="ctr"/>
                      <a:r>
                        <a:rPr lang="en-US" dirty="0"/>
                        <a:t>13</a:t>
                      </a:r>
                      <a:endParaRPr lang="en-IN" dirty="0"/>
                    </a:p>
                  </a:txBody>
                  <a:tcPr/>
                </a:tc>
                <a:tc>
                  <a:txBody>
                    <a:bodyPr/>
                    <a:lstStyle/>
                    <a:p>
                      <a:r>
                        <a:rPr lang="en-US" dirty="0"/>
                        <a:t>InceptionResNetV2</a:t>
                      </a:r>
                      <a:endParaRPr lang="en-IN" dirty="0"/>
                    </a:p>
                  </a:txBody>
                  <a:tcPr/>
                </a:tc>
                <a:tc>
                  <a:txBody>
                    <a:bodyPr/>
                    <a:lstStyle/>
                    <a:p>
                      <a:r>
                        <a:rPr lang="en-US" dirty="0"/>
                        <a:t>Pre-Trained</a:t>
                      </a:r>
                      <a:endParaRPr lang="en-IN" dirty="0"/>
                    </a:p>
                  </a:txBody>
                  <a:tcPr/>
                </a:tc>
                <a:tc>
                  <a:txBody>
                    <a:bodyPr/>
                    <a:lstStyle/>
                    <a:p>
                      <a:r>
                        <a:rPr lang="en-IN" dirty="0"/>
                        <a:t>54,339,810</a:t>
                      </a:r>
                    </a:p>
                  </a:txBody>
                  <a:tcPr/>
                </a:tc>
                <a:tc>
                  <a:txBody>
                    <a:bodyPr/>
                    <a:lstStyle/>
                    <a:p>
                      <a:r>
                        <a:rPr lang="en-US" dirty="0"/>
                        <a:t>Train: 97.85%, Test: 91.75%</a:t>
                      </a:r>
                      <a:endParaRPr lang="en-IN" dirty="0"/>
                    </a:p>
                  </a:txBody>
                  <a:tcPr/>
                </a:tc>
                <a:extLst>
                  <a:ext uri="{0D108BD9-81ED-4DB2-BD59-A6C34878D82A}">
                    <a16:rowId xmlns:a16="http://schemas.microsoft.com/office/drawing/2014/main" val="97424575"/>
                  </a:ext>
                </a:extLst>
              </a:tr>
              <a:tr h="476967">
                <a:tc>
                  <a:txBody>
                    <a:bodyPr/>
                    <a:lstStyle/>
                    <a:p>
                      <a:pPr algn="ctr"/>
                      <a:r>
                        <a:rPr lang="en-US" dirty="0"/>
                        <a:t>14</a:t>
                      </a:r>
                      <a:endParaRPr lang="en-IN" dirty="0"/>
                    </a:p>
                  </a:txBody>
                  <a:tcPr/>
                </a:tc>
                <a:tc>
                  <a:txBody>
                    <a:bodyPr/>
                    <a:lstStyle/>
                    <a:p>
                      <a:r>
                        <a:rPr lang="en-US" dirty="0"/>
                        <a:t>DenseNet201</a:t>
                      </a:r>
                      <a:endParaRPr lang="en-IN" dirty="0"/>
                    </a:p>
                  </a:txBody>
                  <a:tcPr/>
                </a:tc>
                <a:tc>
                  <a:txBody>
                    <a:bodyPr/>
                    <a:lstStyle/>
                    <a:p>
                      <a:r>
                        <a:rPr lang="en-US" dirty="0"/>
                        <a:t>Pre-Trained</a:t>
                      </a:r>
                      <a:endParaRPr lang="en-IN" dirty="0"/>
                    </a:p>
                  </a:txBody>
                  <a:tcPr/>
                </a:tc>
                <a:tc>
                  <a:txBody>
                    <a:bodyPr/>
                    <a:lstStyle/>
                    <a:p>
                      <a:r>
                        <a:rPr lang="en-IN" dirty="0"/>
                        <a:t>18,325,826</a:t>
                      </a:r>
                    </a:p>
                  </a:txBody>
                  <a:tcPr/>
                </a:tc>
                <a:tc>
                  <a:txBody>
                    <a:bodyPr/>
                    <a:lstStyle/>
                    <a:p>
                      <a:r>
                        <a:rPr lang="en-US" dirty="0"/>
                        <a:t>Train: 99.43%, Test: 93.69%</a:t>
                      </a:r>
                      <a:endParaRPr lang="en-IN" dirty="0"/>
                    </a:p>
                  </a:txBody>
                  <a:tcPr/>
                </a:tc>
                <a:extLst>
                  <a:ext uri="{0D108BD9-81ED-4DB2-BD59-A6C34878D82A}">
                    <a16:rowId xmlns:a16="http://schemas.microsoft.com/office/drawing/2014/main" val="2359364976"/>
                  </a:ext>
                </a:extLst>
              </a:tr>
              <a:tr h="476967">
                <a:tc>
                  <a:txBody>
                    <a:bodyPr/>
                    <a:lstStyle/>
                    <a:p>
                      <a:pPr algn="ctr"/>
                      <a:r>
                        <a:rPr lang="en-US" dirty="0"/>
                        <a:t>15</a:t>
                      </a:r>
                      <a:endParaRPr lang="en-IN" dirty="0"/>
                    </a:p>
                  </a:txBody>
                  <a:tcPr/>
                </a:tc>
                <a:tc>
                  <a:txBody>
                    <a:bodyPr/>
                    <a:lstStyle/>
                    <a:p>
                      <a:r>
                        <a:rPr lang="en-US" dirty="0"/>
                        <a:t>DenseNet169</a:t>
                      </a:r>
                      <a:endParaRPr lang="en-IN" dirty="0"/>
                    </a:p>
                  </a:txBody>
                  <a:tcPr/>
                </a:tc>
                <a:tc>
                  <a:txBody>
                    <a:bodyPr/>
                    <a:lstStyle/>
                    <a:p>
                      <a:r>
                        <a:rPr lang="en-US" dirty="0"/>
                        <a:t>Pre-Trained</a:t>
                      </a:r>
                      <a:endParaRPr lang="en-IN" dirty="0"/>
                    </a:p>
                  </a:txBody>
                  <a:tcPr/>
                </a:tc>
                <a:tc>
                  <a:txBody>
                    <a:bodyPr/>
                    <a:lstStyle/>
                    <a:p>
                      <a:r>
                        <a:rPr lang="en-IN" dirty="0"/>
                        <a:t>12,646,210</a:t>
                      </a:r>
                    </a:p>
                  </a:txBody>
                  <a:tcPr/>
                </a:tc>
                <a:tc>
                  <a:txBody>
                    <a:bodyPr/>
                    <a:lstStyle/>
                    <a:p>
                      <a:r>
                        <a:rPr lang="en-US" dirty="0"/>
                        <a:t>Train: 95.84%, Test: 92.72%</a:t>
                      </a:r>
                      <a:endParaRPr lang="en-IN" dirty="0"/>
                    </a:p>
                  </a:txBody>
                  <a:tcPr/>
                </a:tc>
                <a:extLst>
                  <a:ext uri="{0D108BD9-81ED-4DB2-BD59-A6C34878D82A}">
                    <a16:rowId xmlns:a16="http://schemas.microsoft.com/office/drawing/2014/main" val="107905703"/>
                  </a:ext>
                </a:extLst>
              </a:tr>
              <a:tr h="476967">
                <a:tc>
                  <a:txBody>
                    <a:bodyPr/>
                    <a:lstStyle/>
                    <a:p>
                      <a:pPr algn="ctr"/>
                      <a:r>
                        <a:rPr lang="en-US" dirty="0"/>
                        <a:t>16</a:t>
                      </a:r>
                      <a:endParaRPr lang="en-IN" dirty="0"/>
                    </a:p>
                  </a:txBody>
                  <a:tcPr/>
                </a:tc>
                <a:tc>
                  <a:txBody>
                    <a:bodyPr/>
                    <a:lstStyle/>
                    <a:p>
                      <a:r>
                        <a:rPr lang="en-US" dirty="0"/>
                        <a:t>DenseNet121</a:t>
                      </a:r>
                      <a:endParaRPr lang="en-IN" dirty="0"/>
                    </a:p>
                  </a:txBody>
                  <a:tcPr/>
                </a:tc>
                <a:tc>
                  <a:txBody>
                    <a:bodyPr/>
                    <a:lstStyle/>
                    <a:p>
                      <a:r>
                        <a:rPr lang="en-US" dirty="0"/>
                        <a:t>Pre-Trained</a:t>
                      </a:r>
                      <a:endParaRPr lang="en-IN" dirty="0"/>
                    </a:p>
                  </a:txBody>
                  <a:tcPr/>
                </a:tc>
                <a:tc>
                  <a:txBody>
                    <a:bodyPr/>
                    <a:lstStyle/>
                    <a:p>
                      <a:r>
                        <a:rPr lang="en-IN" dirty="0"/>
                        <a:t>7,039,554</a:t>
                      </a:r>
                    </a:p>
                  </a:txBody>
                  <a:tcPr/>
                </a:tc>
                <a:tc>
                  <a:txBody>
                    <a:bodyPr/>
                    <a:lstStyle/>
                    <a:p>
                      <a:r>
                        <a:rPr lang="en-US" dirty="0"/>
                        <a:t>Train: 98.85%, Test: 92.23%</a:t>
                      </a:r>
                      <a:endParaRPr lang="en-IN" dirty="0"/>
                    </a:p>
                  </a:txBody>
                  <a:tcPr/>
                </a:tc>
                <a:extLst>
                  <a:ext uri="{0D108BD9-81ED-4DB2-BD59-A6C34878D82A}">
                    <a16:rowId xmlns:a16="http://schemas.microsoft.com/office/drawing/2014/main" val="2729236998"/>
                  </a:ext>
                </a:extLst>
              </a:tr>
              <a:tr h="476967">
                <a:tc>
                  <a:txBody>
                    <a:bodyPr/>
                    <a:lstStyle/>
                    <a:p>
                      <a:pPr algn="ctr"/>
                      <a:r>
                        <a:rPr lang="en-US" dirty="0"/>
                        <a:t>17</a:t>
                      </a:r>
                      <a:endParaRPr lang="en-IN" dirty="0"/>
                    </a:p>
                  </a:txBody>
                  <a:tcPr/>
                </a:tc>
                <a:tc>
                  <a:txBody>
                    <a:bodyPr/>
                    <a:lstStyle/>
                    <a:p>
                      <a:r>
                        <a:rPr lang="en-US" dirty="0"/>
                        <a:t>EfficientNetB1</a:t>
                      </a:r>
                      <a:endParaRPr lang="en-IN" dirty="0"/>
                    </a:p>
                  </a:txBody>
                  <a:tcPr/>
                </a:tc>
                <a:tc>
                  <a:txBody>
                    <a:bodyPr/>
                    <a:lstStyle/>
                    <a:p>
                      <a:r>
                        <a:rPr lang="en-US" dirty="0"/>
                        <a:t>Pre-Trained</a:t>
                      </a:r>
                      <a:endParaRPr lang="en-IN" dirty="0"/>
                    </a:p>
                  </a:txBody>
                  <a:tcPr/>
                </a:tc>
                <a:tc>
                  <a:txBody>
                    <a:bodyPr/>
                    <a:lstStyle/>
                    <a:p>
                      <a:r>
                        <a:rPr lang="en-IN" dirty="0"/>
                        <a:t>6,577,794</a:t>
                      </a:r>
                    </a:p>
                  </a:txBody>
                  <a:tcPr/>
                </a:tc>
                <a:tc>
                  <a:txBody>
                    <a:bodyPr/>
                    <a:lstStyle/>
                    <a:p>
                      <a:r>
                        <a:rPr lang="en-US" dirty="0"/>
                        <a:t>Train: 96.70%, Test: 92.72%</a:t>
                      </a:r>
                      <a:endParaRPr lang="en-IN" dirty="0"/>
                    </a:p>
                  </a:txBody>
                  <a:tcPr/>
                </a:tc>
                <a:extLst>
                  <a:ext uri="{0D108BD9-81ED-4DB2-BD59-A6C34878D82A}">
                    <a16:rowId xmlns:a16="http://schemas.microsoft.com/office/drawing/2014/main" val="1845857019"/>
                  </a:ext>
                </a:extLst>
              </a:tr>
              <a:tr h="476967">
                <a:tc>
                  <a:txBody>
                    <a:bodyPr/>
                    <a:lstStyle/>
                    <a:p>
                      <a:pPr algn="ctr"/>
                      <a:r>
                        <a:rPr lang="en-US" dirty="0"/>
                        <a:t>18</a:t>
                      </a:r>
                      <a:endParaRPr lang="en-IN" dirty="0"/>
                    </a:p>
                  </a:txBody>
                  <a:tcPr/>
                </a:tc>
                <a:tc>
                  <a:txBody>
                    <a:bodyPr/>
                    <a:lstStyle/>
                    <a:p>
                      <a:r>
                        <a:rPr lang="en-US" dirty="0"/>
                        <a:t>EfficientNetB2</a:t>
                      </a:r>
                      <a:endParaRPr lang="en-IN" dirty="0"/>
                    </a:p>
                  </a:txBody>
                  <a:tcPr/>
                </a:tc>
                <a:tc>
                  <a:txBody>
                    <a:bodyPr/>
                    <a:lstStyle/>
                    <a:p>
                      <a:r>
                        <a:rPr lang="en-US" dirty="0"/>
                        <a:t>Pre-Trained</a:t>
                      </a:r>
                      <a:endParaRPr lang="en-IN" dirty="0"/>
                    </a:p>
                  </a:txBody>
                  <a:tcPr/>
                </a:tc>
                <a:tc>
                  <a:txBody>
                    <a:bodyPr/>
                    <a:lstStyle/>
                    <a:p>
                      <a:r>
                        <a:rPr lang="en-IN" dirty="0"/>
                        <a:t>7,771,380</a:t>
                      </a:r>
                    </a:p>
                  </a:txBody>
                  <a:tcPr/>
                </a:tc>
                <a:tc>
                  <a:txBody>
                    <a:bodyPr/>
                    <a:lstStyle/>
                    <a:p>
                      <a:r>
                        <a:rPr lang="en-US" dirty="0"/>
                        <a:t>Train: 87.66%, Test: 90.26%</a:t>
                      </a:r>
                      <a:endParaRPr lang="en-IN" dirty="0"/>
                    </a:p>
                  </a:txBody>
                  <a:tcPr/>
                </a:tc>
                <a:extLst>
                  <a:ext uri="{0D108BD9-81ED-4DB2-BD59-A6C34878D82A}">
                    <a16:rowId xmlns:a16="http://schemas.microsoft.com/office/drawing/2014/main" val="1777783117"/>
                  </a:ext>
                </a:extLst>
              </a:tr>
              <a:tr h="476967">
                <a:tc>
                  <a:txBody>
                    <a:bodyPr/>
                    <a:lstStyle/>
                    <a:p>
                      <a:pPr algn="ctr"/>
                      <a:r>
                        <a:rPr lang="en-US" dirty="0"/>
                        <a:t>19</a:t>
                      </a:r>
                      <a:endParaRPr lang="en-IN" dirty="0"/>
                    </a:p>
                  </a:txBody>
                  <a:tcPr/>
                </a:tc>
                <a:tc>
                  <a:txBody>
                    <a:bodyPr/>
                    <a:lstStyle/>
                    <a:p>
                      <a:r>
                        <a:rPr lang="en-US" dirty="0"/>
                        <a:t>EfficientNetB3</a:t>
                      </a:r>
                      <a:endParaRPr lang="en-IN" dirty="0"/>
                    </a:p>
                  </a:txBody>
                  <a:tcPr/>
                </a:tc>
                <a:tc>
                  <a:txBody>
                    <a:bodyPr/>
                    <a:lstStyle/>
                    <a:p>
                      <a:r>
                        <a:rPr lang="en-US" dirty="0"/>
                        <a:t>Pre-Trained</a:t>
                      </a:r>
                      <a:endParaRPr lang="en-IN" dirty="0"/>
                    </a:p>
                  </a:txBody>
                  <a:tcPr/>
                </a:tc>
                <a:tc>
                  <a:txBody>
                    <a:bodyPr/>
                    <a:lstStyle/>
                    <a:p>
                      <a:r>
                        <a:rPr lang="en-IN" dirty="0"/>
                        <a:t>10,786,602</a:t>
                      </a:r>
                    </a:p>
                  </a:txBody>
                  <a:tcPr/>
                </a:tc>
                <a:tc>
                  <a:txBody>
                    <a:bodyPr/>
                    <a:lstStyle/>
                    <a:p>
                      <a:r>
                        <a:rPr lang="en-US" dirty="0"/>
                        <a:t>Train: 96.84%, Test: 92.72%</a:t>
                      </a:r>
                      <a:endParaRPr lang="en-IN" dirty="0"/>
                    </a:p>
                  </a:txBody>
                  <a:tcPr/>
                </a:tc>
                <a:extLst>
                  <a:ext uri="{0D108BD9-81ED-4DB2-BD59-A6C34878D82A}">
                    <a16:rowId xmlns:a16="http://schemas.microsoft.com/office/drawing/2014/main" val="277032498"/>
                  </a:ext>
                </a:extLst>
              </a:tr>
              <a:tr h="476967">
                <a:tc>
                  <a:txBody>
                    <a:bodyPr/>
                    <a:lstStyle/>
                    <a:p>
                      <a:pPr algn="ctr"/>
                      <a:r>
                        <a:rPr lang="en-US" dirty="0"/>
                        <a:t>20</a:t>
                      </a:r>
                      <a:endParaRPr lang="en-IN" dirty="0"/>
                    </a:p>
                  </a:txBody>
                  <a:tcPr/>
                </a:tc>
                <a:tc>
                  <a:txBody>
                    <a:bodyPr/>
                    <a:lstStyle/>
                    <a:p>
                      <a:r>
                        <a:rPr lang="en-US" dirty="0"/>
                        <a:t>EfficientNetB4</a:t>
                      </a:r>
                      <a:endParaRPr lang="en-IN" dirty="0"/>
                    </a:p>
                  </a:txBody>
                  <a:tcPr/>
                </a:tc>
                <a:tc>
                  <a:txBody>
                    <a:bodyPr/>
                    <a:lstStyle/>
                    <a:p>
                      <a:r>
                        <a:rPr lang="en-US" dirty="0"/>
                        <a:t>Pre-Trained</a:t>
                      </a:r>
                      <a:endParaRPr lang="en-IN" dirty="0"/>
                    </a:p>
                  </a:txBody>
                  <a:tcPr/>
                </a:tc>
                <a:tc>
                  <a:txBody>
                    <a:bodyPr/>
                    <a:lstStyle/>
                    <a:p>
                      <a:r>
                        <a:rPr lang="en-IN" dirty="0"/>
                        <a:t>17,677,402</a:t>
                      </a:r>
                    </a:p>
                  </a:txBody>
                  <a:tcPr/>
                </a:tc>
                <a:tc>
                  <a:txBody>
                    <a:bodyPr/>
                    <a:lstStyle/>
                    <a:p>
                      <a:r>
                        <a:rPr lang="en-US" dirty="0"/>
                        <a:t>Train: 97.99%, Test: 92.72%</a:t>
                      </a:r>
                      <a:endParaRPr lang="en-IN" dirty="0"/>
                    </a:p>
                  </a:txBody>
                  <a:tcPr/>
                </a:tc>
                <a:extLst>
                  <a:ext uri="{0D108BD9-81ED-4DB2-BD59-A6C34878D82A}">
                    <a16:rowId xmlns:a16="http://schemas.microsoft.com/office/drawing/2014/main" val="3531109226"/>
                  </a:ext>
                </a:extLst>
              </a:tr>
            </a:tbl>
          </a:graphicData>
        </a:graphic>
      </p:graphicFrame>
    </p:spTree>
    <p:extLst>
      <p:ext uri="{BB962C8B-B14F-4D97-AF65-F5344CB8AC3E}">
        <p14:creationId xmlns:p14="http://schemas.microsoft.com/office/powerpoint/2010/main" val="25020665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969118-3B72-46C7-9A76-9BD97D75A339}"/>
              </a:ext>
            </a:extLst>
          </p:cNvPr>
          <p:cNvSpPr>
            <a:spLocks noGrp="1"/>
          </p:cNvSpPr>
          <p:nvPr>
            <p:ph type="title"/>
          </p:nvPr>
        </p:nvSpPr>
        <p:spPr>
          <a:xfrm>
            <a:off x="581192" y="702156"/>
            <a:ext cx="11029616" cy="611739"/>
          </a:xfrm>
        </p:spPr>
        <p:txBody>
          <a:bodyPr/>
          <a:lstStyle/>
          <a:p>
            <a:r>
              <a:rPr lang="en-IN" dirty="0">
                <a:solidFill>
                  <a:schemeClr val="tx1"/>
                </a:solidFill>
              </a:rPr>
              <a:t>References</a:t>
            </a:r>
          </a:p>
        </p:txBody>
      </p:sp>
      <p:sp>
        <p:nvSpPr>
          <p:cNvPr id="3" name="Content Placeholder 2">
            <a:extLst>
              <a:ext uri="{FF2B5EF4-FFF2-40B4-BE49-F238E27FC236}">
                <a16:creationId xmlns:a16="http://schemas.microsoft.com/office/drawing/2014/main" id="{085B0B8C-3179-48E3-943B-AE82B25AD62B}"/>
              </a:ext>
            </a:extLst>
          </p:cNvPr>
          <p:cNvSpPr>
            <a:spLocks noGrp="1"/>
          </p:cNvSpPr>
          <p:nvPr>
            <p:ph idx="1"/>
          </p:nvPr>
        </p:nvSpPr>
        <p:spPr>
          <a:xfrm>
            <a:off x="581192" y="1455938"/>
            <a:ext cx="11029615" cy="5335479"/>
          </a:xfrm>
        </p:spPr>
        <p:txBody>
          <a:bodyPr>
            <a:normAutofit lnSpcReduction="10000"/>
          </a:bodyPr>
          <a:lstStyle/>
          <a:p>
            <a:pPr marL="0" indent="0">
              <a:buNone/>
            </a:pPr>
            <a:r>
              <a:rPr lang="en-US" dirty="0">
                <a:solidFill>
                  <a:schemeClr val="tx1"/>
                </a:solidFill>
              </a:rPr>
              <a:t>1. Linglin Zhang et al., "Automatic cataract detection and grading using Deep Convolutional Neural Network," 2017 IEEE 14th International Conference on Networking, Sensing and Control (ICNSC), 2017.</a:t>
            </a:r>
          </a:p>
          <a:p>
            <a:pPr marL="0" indent="0">
              <a:buNone/>
            </a:pPr>
            <a:r>
              <a:rPr lang="en-US" dirty="0">
                <a:solidFill>
                  <a:schemeClr val="tx1"/>
                </a:solidFill>
              </a:rPr>
              <a:t>2. Y. Dong, Q. Zhang, Z. Qiao and J. Yang, "Classification of cataract fundus image based on deep learning," 2017 IEEE International Conference on Imaging Systems and Techniques (IST), 2017, pp. 1-5, doi: 10.1109/IST.2017.8261463.</a:t>
            </a:r>
          </a:p>
          <a:p>
            <a:pPr marL="0" indent="0">
              <a:buNone/>
            </a:pPr>
            <a:r>
              <a:rPr lang="en-IN" dirty="0">
                <a:solidFill>
                  <a:schemeClr val="tx1"/>
                </a:solidFill>
              </a:rPr>
              <a:t>3. X. Gao, S. Lin and T. Y. Wong, "Automatic Feature Learning to Grade Nuclear Cataracts Based on Deep Learning," in IEEE Transactions on Biomedical Engineering, vol. 62, no. 11, pp. 2693-2701, Nov. 2015, doi: 10.1109/TBME.2015.2444389.</a:t>
            </a:r>
          </a:p>
          <a:p>
            <a:pPr marL="0" indent="0">
              <a:buNone/>
            </a:pPr>
            <a:r>
              <a:rPr lang="en-IN" dirty="0">
                <a:solidFill>
                  <a:schemeClr val="tx1"/>
                </a:solidFill>
              </a:rPr>
              <a:t>4. M. S. Mahmud Khan, M. Ahmed, R. Z. Rasel and M. Monirujjaman Khan, "Cataract Detection Using Convolutional Neural Network with VGG-19 Model," 2021 IEEE World AI IoT Congress (AIIoT), 2021, pp. 0209-0212, doi: 10.1109/AIIoT52608.2021.9454244.</a:t>
            </a:r>
          </a:p>
          <a:p>
            <a:pPr marL="0" indent="0">
              <a:buNone/>
            </a:pPr>
            <a:r>
              <a:rPr lang="en-IN" dirty="0">
                <a:solidFill>
                  <a:schemeClr val="tx1"/>
                </a:solidFill>
              </a:rPr>
              <a:t>5. M. S. Junayed, M. B. Islam, A. Sadeghzadeh and S. Rahman, "CataractNet: An Automated Cataract Detection System Using Deep Learning for Fundus Images," in IEEE Access, vol. 9, pp. 128799-128808, 2021, doi: 10.1109/ACCESS.2021.3112938.</a:t>
            </a:r>
          </a:p>
          <a:p>
            <a:pPr marL="0" indent="0">
              <a:buNone/>
            </a:pPr>
            <a:r>
              <a:rPr lang="en-IN" dirty="0">
                <a:solidFill>
                  <a:schemeClr val="tx1"/>
                </a:solidFill>
              </a:rPr>
              <a:t>6. Goh, Jocelyn Hui Lin; Lim, Zhi Wei BSc (Hons); Fang, Xiaoling MD; Anees, Ayesha MSc; Nusinovici, Simon PhD∗; Rim, Tyler Hyungtaek MD, PhD; Cheng, Ching-Yu MD, PhD; Tham, Yih-Chung PhD, Artificial Intelligence for Cataract Detection and Management, Asia-Pacific Journal of Ophthalmology: March-April 2020 - Volume 9 - Issue 2 - p 88-95 doi: 10.1097/01.APO.0000656988.16221.04.</a:t>
            </a:r>
          </a:p>
          <a:p>
            <a:pPr marL="0" indent="0">
              <a:buNone/>
            </a:pPr>
            <a:endParaRPr lang="en-IN" dirty="0">
              <a:solidFill>
                <a:schemeClr val="tx1"/>
              </a:solidFill>
            </a:endParaRPr>
          </a:p>
        </p:txBody>
      </p:sp>
    </p:spTree>
    <p:extLst>
      <p:ext uri="{BB962C8B-B14F-4D97-AF65-F5344CB8AC3E}">
        <p14:creationId xmlns:p14="http://schemas.microsoft.com/office/powerpoint/2010/main" val="22119431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4F04CEC-6789-4565-8A1D-396583D0E5D7}"/>
              </a:ext>
            </a:extLst>
          </p:cNvPr>
          <p:cNvPicPr>
            <a:picLocks noGrp="1" noChangeAspect="1"/>
          </p:cNvPicPr>
          <p:nvPr>
            <p:ph idx="1"/>
          </p:nvPr>
        </p:nvPicPr>
        <p:blipFill>
          <a:blip r:embed="rId2">
            <a:extLst>
              <a:ext uri="{837473B0-CC2E-450A-ABE3-18F120FF3D39}">
                <a1611:picAttrSrcUrl xmlns:a1611="http://schemas.microsoft.com/office/drawing/2016/11/main" r:id="rId3"/>
              </a:ext>
            </a:extLst>
          </a:blip>
          <a:stretch>
            <a:fillRect/>
          </a:stretch>
        </p:blipFill>
        <p:spPr>
          <a:xfrm>
            <a:off x="1713391" y="687208"/>
            <a:ext cx="8629094" cy="6665639"/>
          </a:xfrm>
        </p:spPr>
      </p:pic>
    </p:spTree>
    <p:extLst>
      <p:ext uri="{BB962C8B-B14F-4D97-AF65-F5344CB8AC3E}">
        <p14:creationId xmlns:p14="http://schemas.microsoft.com/office/powerpoint/2010/main" val="3479911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694860-9F94-4CA4-90DB-CAEB79D6246C}"/>
              </a:ext>
            </a:extLst>
          </p:cNvPr>
          <p:cNvSpPr>
            <a:spLocks noGrp="1"/>
          </p:cNvSpPr>
          <p:nvPr>
            <p:ph type="title"/>
          </p:nvPr>
        </p:nvSpPr>
        <p:spPr/>
        <p:txBody>
          <a:bodyPr/>
          <a:lstStyle/>
          <a:p>
            <a:r>
              <a:rPr lang="en-IN" dirty="0">
                <a:solidFill>
                  <a:schemeClr val="tx1"/>
                </a:solidFill>
              </a:rPr>
              <a:t>Abstract</a:t>
            </a:r>
          </a:p>
        </p:txBody>
      </p:sp>
      <p:sp>
        <p:nvSpPr>
          <p:cNvPr id="3" name="Content Placeholder 2">
            <a:extLst>
              <a:ext uri="{FF2B5EF4-FFF2-40B4-BE49-F238E27FC236}">
                <a16:creationId xmlns:a16="http://schemas.microsoft.com/office/drawing/2014/main" id="{B98E6C25-9876-49A9-B275-7B6391C5AF8B}"/>
              </a:ext>
            </a:extLst>
          </p:cNvPr>
          <p:cNvSpPr>
            <a:spLocks noGrp="1"/>
          </p:cNvSpPr>
          <p:nvPr>
            <p:ph idx="1"/>
          </p:nvPr>
        </p:nvSpPr>
        <p:spPr>
          <a:xfrm>
            <a:off x="581192" y="2340864"/>
            <a:ext cx="6600843" cy="4175346"/>
          </a:xfrm>
        </p:spPr>
        <p:txBody>
          <a:bodyPr>
            <a:normAutofit fontScale="92500"/>
          </a:bodyPr>
          <a:lstStyle/>
          <a:p>
            <a:pPr marL="0" indent="0">
              <a:buNone/>
            </a:pPr>
            <a:r>
              <a:rPr lang="en-IN" dirty="0">
                <a:solidFill>
                  <a:schemeClr val="tx1"/>
                </a:solidFill>
              </a:rPr>
              <a:t>Cataract is one of the most prevalent causes of blindness in the modern society, accounting for 50% of blindness. According to a survey done by WHO/NPCB there is a backlog of over 22 million blind eyes (12 million blind people) in India. 80.1% of these are blind due to cataract. The annual incidence of cataract blindness is about 3.8 million. Early detection and treatment can reduce the suffering and prevent visual impairment from turning into blindness. But the expertise needed for early detection and grading is down to availability of expert trained eye specialist which may not be available in rural parts of the country. Existing studies on automatic detection and grading based on fundus images utilizes a predefined set of images provide an incomplete, redundant or noisy representation. In this project, the aim is to use Deep Convolutional Neural Network (DCNN) to detect and grade cataract automatically. This will help in early detection of cataract even without the presence of an trained eye specialist in some of the remote parts of the country. </a:t>
            </a:r>
          </a:p>
        </p:txBody>
      </p:sp>
      <p:pic>
        <p:nvPicPr>
          <p:cNvPr id="9" name="Picture 8">
            <a:extLst>
              <a:ext uri="{FF2B5EF4-FFF2-40B4-BE49-F238E27FC236}">
                <a16:creationId xmlns:a16="http://schemas.microsoft.com/office/drawing/2014/main" id="{7419F1AF-6176-4C15-B0EE-AFE029DA2CC2}"/>
              </a:ext>
            </a:extLst>
          </p:cNvPr>
          <p:cNvPicPr>
            <a:picLocks noChangeAspect="1"/>
          </p:cNvPicPr>
          <p:nvPr/>
        </p:nvPicPr>
        <p:blipFill>
          <a:blip r:embed="rId2"/>
          <a:stretch>
            <a:fillRect/>
          </a:stretch>
        </p:blipFill>
        <p:spPr>
          <a:xfrm>
            <a:off x="7395098" y="856696"/>
            <a:ext cx="4317507" cy="6001304"/>
          </a:xfrm>
          <a:prstGeom prst="rect">
            <a:avLst/>
          </a:prstGeom>
        </p:spPr>
      </p:pic>
    </p:spTree>
    <p:extLst>
      <p:ext uri="{BB962C8B-B14F-4D97-AF65-F5344CB8AC3E}">
        <p14:creationId xmlns:p14="http://schemas.microsoft.com/office/powerpoint/2010/main" val="16222728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2931413-7D93-4BDD-95C1-B972D0E2FB5B}"/>
              </a:ext>
            </a:extLst>
          </p:cNvPr>
          <p:cNvSpPr>
            <a:spLocks noGrp="1"/>
          </p:cNvSpPr>
          <p:nvPr>
            <p:ph idx="1"/>
          </p:nvPr>
        </p:nvSpPr>
        <p:spPr>
          <a:xfrm>
            <a:off x="581193" y="887767"/>
            <a:ext cx="7115748" cy="5087583"/>
          </a:xfrm>
        </p:spPr>
        <p:txBody>
          <a:bodyPr/>
          <a:lstStyle/>
          <a:p>
            <a:r>
              <a:rPr lang="en-IN" b="1" dirty="0">
                <a:solidFill>
                  <a:schemeClr val="tx1"/>
                </a:solidFill>
              </a:rPr>
              <a:t>OBJECTIVE: </a:t>
            </a:r>
            <a:r>
              <a:rPr lang="en-IN" dirty="0">
                <a:solidFill>
                  <a:schemeClr val="tx1"/>
                </a:solidFill>
              </a:rPr>
              <a:t>Cataract Detection and Grading using Deep Convolutional Neural Network.</a:t>
            </a:r>
          </a:p>
          <a:p>
            <a:r>
              <a:rPr lang="en-IN" b="1" dirty="0">
                <a:solidFill>
                  <a:schemeClr val="tx1"/>
                </a:solidFill>
              </a:rPr>
              <a:t>RATIONALE: </a:t>
            </a:r>
            <a:r>
              <a:rPr lang="en-IN" dirty="0">
                <a:solidFill>
                  <a:schemeClr val="tx1"/>
                </a:solidFill>
              </a:rPr>
              <a:t>The Rationale to opt for this Topic:</a:t>
            </a:r>
          </a:p>
          <a:p>
            <a:pPr marL="0" indent="0">
              <a:buNone/>
            </a:pPr>
            <a:r>
              <a:rPr lang="en-IN" b="1" dirty="0">
                <a:solidFill>
                  <a:schemeClr val="tx1"/>
                </a:solidFill>
              </a:rPr>
              <a:t>	-&gt; </a:t>
            </a:r>
            <a:r>
              <a:rPr lang="en-IN" dirty="0">
                <a:solidFill>
                  <a:schemeClr val="tx1"/>
                </a:solidFill>
              </a:rPr>
              <a:t>Early Detection and treatment for Cataract.</a:t>
            </a:r>
          </a:p>
          <a:p>
            <a:pPr marL="0" indent="0">
              <a:buNone/>
            </a:pPr>
            <a:r>
              <a:rPr lang="en-IN" b="1" dirty="0">
                <a:solidFill>
                  <a:schemeClr val="tx1"/>
                </a:solidFill>
              </a:rPr>
              <a:t>	-&gt; </a:t>
            </a:r>
            <a:r>
              <a:rPr lang="en-IN" dirty="0">
                <a:solidFill>
                  <a:schemeClr val="tx1"/>
                </a:solidFill>
              </a:rPr>
              <a:t>Prevention from permanent blindness.</a:t>
            </a:r>
          </a:p>
          <a:p>
            <a:pPr>
              <a:buFont typeface="Wingdings" panose="05000000000000000000" pitchFamily="2" charset="2"/>
              <a:buChar char="§"/>
            </a:pPr>
            <a:r>
              <a:rPr lang="en-IN" b="1" dirty="0">
                <a:solidFill>
                  <a:schemeClr val="tx1"/>
                </a:solidFill>
              </a:rPr>
              <a:t>PROBLEM STATEMENT: </a:t>
            </a:r>
          </a:p>
          <a:p>
            <a:pPr marL="0" indent="0">
              <a:buNone/>
            </a:pPr>
            <a:r>
              <a:rPr lang="en-IN" dirty="0">
                <a:solidFill>
                  <a:schemeClr val="tx1"/>
                </a:solidFill>
              </a:rPr>
              <a:t>Cataract is the lead cause of blindness in the country and worldwide accounting for 80.1% in India and 50% around the world. Lack of trained expert in remote locations makes it difficult to detect and treat cataract, 	 using DCNN to create an automated detection and grading model would help in reducing the chances of blindness to people even in the most remote parts of the world/country where presence of trained expert is not possible.</a:t>
            </a:r>
            <a:endParaRPr lang="en-IN" b="1" dirty="0">
              <a:solidFill>
                <a:schemeClr val="tx1"/>
              </a:solidFill>
            </a:endParaRPr>
          </a:p>
        </p:txBody>
      </p:sp>
      <p:pic>
        <p:nvPicPr>
          <p:cNvPr id="5" name="Picture 4">
            <a:extLst>
              <a:ext uri="{FF2B5EF4-FFF2-40B4-BE49-F238E27FC236}">
                <a16:creationId xmlns:a16="http://schemas.microsoft.com/office/drawing/2014/main" id="{ED4598A4-643B-4D41-A217-585CDAF0D325}"/>
              </a:ext>
            </a:extLst>
          </p:cNvPr>
          <p:cNvPicPr>
            <a:picLocks noChangeAspect="1"/>
          </p:cNvPicPr>
          <p:nvPr/>
        </p:nvPicPr>
        <p:blipFill>
          <a:blip r:embed="rId2"/>
          <a:stretch>
            <a:fillRect/>
          </a:stretch>
        </p:blipFill>
        <p:spPr>
          <a:xfrm>
            <a:off x="7627553" y="1591045"/>
            <a:ext cx="4092295" cy="3817951"/>
          </a:xfrm>
          <a:prstGeom prst="rect">
            <a:avLst/>
          </a:prstGeom>
        </p:spPr>
      </p:pic>
    </p:spTree>
    <p:extLst>
      <p:ext uri="{BB962C8B-B14F-4D97-AF65-F5344CB8AC3E}">
        <p14:creationId xmlns:p14="http://schemas.microsoft.com/office/powerpoint/2010/main" val="32085387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EF3DC8CE-7E4B-41F3-A036-539B86EB2CD0}"/>
              </a:ext>
            </a:extLst>
          </p:cNvPr>
          <p:cNvGraphicFramePr>
            <a:graphicFrameLocks noGrp="1"/>
          </p:cNvGraphicFramePr>
          <p:nvPr>
            <p:ph idx="1"/>
            <p:extLst>
              <p:ext uri="{D42A27DB-BD31-4B8C-83A1-F6EECF244321}">
                <p14:modId xmlns:p14="http://schemas.microsoft.com/office/powerpoint/2010/main" val="2269825206"/>
              </p:ext>
            </p:extLst>
          </p:nvPr>
        </p:nvGraphicFramePr>
        <p:xfrm>
          <a:off x="581026" y="1189611"/>
          <a:ext cx="11029948" cy="5589134"/>
        </p:xfrm>
        <a:graphic>
          <a:graphicData uri="http://schemas.openxmlformats.org/drawingml/2006/table">
            <a:tbl>
              <a:tblPr firstRow="1" bandRow="1">
                <a:tableStyleId>{5C22544A-7EE6-4342-B048-85BDC9FD1C3A}</a:tableStyleId>
              </a:tblPr>
              <a:tblGrid>
                <a:gridCol w="2757487">
                  <a:extLst>
                    <a:ext uri="{9D8B030D-6E8A-4147-A177-3AD203B41FA5}">
                      <a16:colId xmlns:a16="http://schemas.microsoft.com/office/drawing/2014/main" val="1102672474"/>
                    </a:ext>
                  </a:extLst>
                </a:gridCol>
                <a:gridCol w="2757487">
                  <a:extLst>
                    <a:ext uri="{9D8B030D-6E8A-4147-A177-3AD203B41FA5}">
                      <a16:colId xmlns:a16="http://schemas.microsoft.com/office/drawing/2014/main" val="1040352697"/>
                    </a:ext>
                  </a:extLst>
                </a:gridCol>
                <a:gridCol w="2757487">
                  <a:extLst>
                    <a:ext uri="{9D8B030D-6E8A-4147-A177-3AD203B41FA5}">
                      <a16:colId xmlns:a16="http://schemas.microsoft.com/office/drawing/2014/main" val="1097461068"/>
                    </a:ext>
                  </a:extLst>
                </a:gridCol>
                <a:gridCol w="2757487">
                  <a:extLst>
                    <a:ext uri="{9D8B030D-6E8A-4147-A177-3AD203B41FA5}">
                      <a16:colId xmlns:a16="http://schemas.microsoft.com/office/drawing/2014/main" val="3218238970"/>
                    </a:ext>
                  </a:extLst>
                </a:gridCol>
              </a:tblGrid>
              <a:tr h="438014">
                <a:tc>
                  <a:txBody>
                    <a:bodyPr/>
                    <a:lstStyle/>
                    <a:p>
                      <a:pPr algn="ctr"/>
                      <a:r>
                        <a:rPr lang="en-IN" dirty="0"/>
                        <a:t>AUTHORS</a:t>
                      </a:r>
                    </a:p>
                  </a:txBody>
                  <a:tcPr/>
                </a:tc>
                <a:tc>
                  <a:txBody>
                    <a:bodyPr/>
                    <a:lstStyle/>
                    <a:p>
                      <a:pPr algn="ctr"/>
                      <a:r>
                        <a:rPr lang="en-IN" dirty="0"/>
                        <a:t>CITATION</a:t>
                      </a:r>
                    </a:p>
                  </a:txBody>
                  <a:tcPr/>
                </a:tc>
                <a:tc>
                  <a:txBody>
                    <a:bodyPr/>
                    <a:lstStyle/>
                    <a:p>
                      <a:pPr algn="ctr"/>
                      <a:r>
                        <a:rPr lang="en-IN" dirty="0"/>
                        <a:t>PRE-PROCESSING</a:t>
                      </a:r>
                    </a:p>
                  </a:txBody>
                  <a:tcPr/>
                </a:tc>
                <a:tc>
                  <a:txBody>
                    <a:bodyPr/>
                    <a:lstStyle/>
                    <a:p>
                      <a:pPr algn="ctr"/>
                      <a:r>
                        <a:rPr lang="en-IN" dirty="0"/>
                        <a:t>REVIEW</a:t>
                      </a:r>
                    </a:p>
                  </a:txBody>
                  <a:tcPr/>
                </a:tc>
                <a:extLst>
                  <a:ext uri="{0D108BD9-81ED-4DB2-BD59-A6C34878D82A}">
                    <a16:rowId xmlns:a16="http://schemas.microsoft.com/office/drawing/2014/main" val="763813155"/>
                  </a:ext>
                </a:extLst>
              </a:tr>
              <a:tr h="872296">
                <a:tc>
                  <a:txBody>
                    <a:bodyPr/>
                    <a:lstStyle/>
                    <a:p>
                      <a:r>
                        <a:rPr lang="en-IN" sz="1400" dirty="0">
                          <a:solidFill>
                            <a:schemeClr val="tx1"/>
                          </a:solidFill>
                        </a:rPr>
                        <a:t>Linglin Zhang, Jianqiang Li, i Zhang, He Hana, Bo Liua, Jijiang Yangc, Qing Wang</a:t>
                      </a:r>
                    </a:p>
                  </a:txBody>
                  <a:tcPr/>
                </a:tc>
                <a:tc>
                  <a:txBody>
                    <a:bodyPr/>
                    <a:lstStyle/>
                    <a:p>
                      <a:r>
                        <a:rPr lang="en-IN" sz="1400" dirty="0"/>
                        <a:t>Automatic Cataract Detection And Grading Using</a:t>
                      </a:r>
                    </a:p>
                    <a:p>
                      <a:r>
                        <a:rPr lang="en-IN" sz="1400" dirty="0"/>
                        <a:t>Deep Convolutional Neural Network</a:t>
                      </a:r>
                    </a:p>
                  </a:txBody>
                  <a:tcPr/>
                </a:tc>
                <a:tc>
                  <a:txBody>
                    <a:bodyPr/>
                    <a:lstStyle/>
                    <a:p>
                      <a:r>
                        <a:rPr lang="en-IN" sz="1400" dirty="0"/>
                        <a:t>Unify fundus images and Erase patients personal information</a:t>
                      </a:r>
                    </a:p>
                  </a:txBody>
                  <a:tcPr/>
                </a:tc>
                <a:tc>
                  <a:txBody>
                    <a:bodyPr/>
                    <a:lstStyle/>
                    <a:p>
                      <a:r>
                        <a:rPr lang="en-IN" sz="1400" dirty="0"/>
                        <a:t>Deep Convolutional Neural Network and visualize some feature maps at pool5 layer.</a:t>
                      </a:r>
                    </a:p>
                  </a:txBody>
                  <a:tcPr/>
                </a:tc>
                <a:extLst>
                  <a:ext uri="{0D108BD9-81ED-4DB2-BD59-A6C34878D82A}">
                    <a16:rowId xmlns:a16="http://schemas.microsoft.com/office/drawing/2014/main" val="3812650780"/>
                  </a:ext>
                </a:extLst>
              </a:tr>
              <a:tr h="1069266">
                <a:tc>
                  <a:txBody>
                    <a:bodyPr/>
                    <a:lstStyle/>
                    <a:p>
                      <a:r>
                        <a:rPr lang="en-IN" sz="1400" dirty="0"/>
                        <a:t>Jocelyn Hui Lin Goh, Zhi Wei Lim, Xiaoling Fang, Ayesha Anees, Simon Nusinovici, Tyler Hyungtaek Rim, Ching-Yu Cheng, Yih-Chung Tham</a:t>
                      </a:r>
                    </a:p>
                  </a:txBody>
                  <a:tcPr/>
                </a:tc>
                <a:tc>
                  <a:txBody>
                    <a:bodyPr/>
                    <a:lstStyle/>
                    <a:p>
                      <a:r>
                        <a:rPr lang="en-IN" sz="1400" dirty="0"/>
                        <a:t>Artificial Intelligence for Cataract Detection and Management</a:t>
                      </a:r>
                    </a:p>
                  </a:txBody>
                  <a:tcPr/>
                </a:tc>
                <a:tc>
                  <a:txBody>
                    <a:bodyPr/>
                    <a:lstStyle/>
                    <a:p>
                      <a:r>
                        <a:rPr lang="en-IN" sz="1400" dirty="0"/>
                        <a:t>Excluding ungradable</a:t>
                      </a:r>
                    </a:p>
                    <a:p>
                      <a:r>
                        <a:rPr lang="en-IN" sz="1400" dirty="0"/>
                        <a:t>photos and photos with error in lens location detection.</a:t>
                      </a:r>
                    </a:p>
                  </a:txBody>
                  <a:tcPr/>
                </a:tc>
                <a:tc>
                  <a:txBody>
                    <a:bodyPr/>
                    <a:lstStyle/>
                    <a:p>
                      <a:r>
                        <a:rPr lang="en-IN" sz="1400" dirty="0"/>
                        <a:t>Application of AI for the IOL power calculation.</a:t>
                      </a:r>
                    </a:p>
                  </a:txBody>
                  <a:tcPr/>
                </a:tc>
                <a:extLst>
                  <a:ext uri="{0D108BD9-81ED-4DB2-BD59-A6C34878D82A}">
                    <a16:rowId xmlns:a16="http://schemas.microsoft.com/office/drawing/2014/main" val="3064255796"/>
                  </a:ext>
                </a:extLst>
              </a:tr>
              <a:tr h="872296">
                <a:tc>
                  <a:txBody>
                    <a:bodyPr/>
                    <a:lstStyle/>
                    <a:p>
                      <a:r>
                        <a:rPr lang="en-IN" sz="1400" dirty="0"/>
                        <a:t>Xinting Gao, Stephen Lin, Tien Yin Wong</a:t>
                      </a:r>
                    </a:p>
                  </a:txBody>
                  <a:tcPr/>
                </a:tc>
                <a:tc>
                  <a:txBody>
                    <a:bodyPr/>
                    <a:lstStyle/>
                    <a:p>
                      <a:r>
                        <a:rPr lang="en-IN" sz="1400" dirty="0"/>
                        <a:t>Automatic Feature Learning to Grade Nuclear</a:t>
                      </a:r>
                    </a:p>
                    <a:p>
                      <a:r>
                        <a:rPr lang="en-IN" sz="1400" dirty="0"/>
                        <a:t>Cataracts Based on Deep Learning</a:t>
                      </a:r>
                    </a:p>
                  </a:txBody>
                  <a:tcPr/>
                </a:tc>
                <a:tc>
                  <a:txBody>
                    <a:bodyPr/>
                    <a:lstStyle/>
                    <a:p>
                      <a:r>
                        <a:rPr lang="en-IN" sz="1400" dirty="0"/>
                        <a:t>Adopt the deep learning framework based on</a:t>
                      </a:r>
                    </a:p>
                    <a:p>
                      <a:r>
                        <a:rPr lang="en-IN" sz="1400" dirty="0"/>
                        <a:t>convolutional-recursive neural networks (CRNN).</a:t>
                      </a:r>
                    </a:p>
                  </a:txBody>
                  <a:tcPr/>
                </a:tc>
                <a:tc>
                  <a:txBody>
                    <a:bodyPr/>
                    <a:lstStyle/>
                    <a:p>
                      <a:r>
                        <a:rPr lang="en-IN" sz="1400" dirty="0"/>
                        <a:t>Proposed a new method for nuclear cataract grading</a:t>
                      </a:r>
                    </a:p>
                    <a:p>
                      <a:r>
                        <a:rPr lang="en-IN" sz="1400" dirty="0"/>
                        <a:t>based on automatic feature learning</a:t>
                      </a:r>
                    </a:p>
                  </a:txBody>
                  <a:tcPr/>
                </a:tc>
                <a:extLst>
                  <a:ext uri="{0D108BD9-81ED-4DB2-BD59-A6C34878D82A}">
                    <a16:rowId xmlns:a16="http://schemas.microsoft.com/office/drawing/2014/main" val="433833245"/>
                  </a:ext>
                </a:extLst>
              </a:tr>
              <a:tr h="1069266">
                <a:tc>
                  <a:txBody>
                    <a:bodyPr/>
                    <a:lstStyle/>
                    <a:p>
                      <a:r>
                        <a:rPr lang="en-IN" sz="1400" dirty="0"/>
                        <a:t>Md. Sajjad Mahmud Khan, Mahiuddin Ahmed, Raseduz Zaman Rasel, Dr. Mohammad Monirujjaman Khan</a:t>
                      </a:r>
                    </a:p>
                  </a:txBody>
                  <a:tcPr/>
                </a:tc>
                <a:tc>
                  <a:txBody>
                    <a:bodyPr/>
                    <a:lstStyle/>
                    <a:p>
                      <a:r>
                        <a:rPr lang="en-IN" sz="1400" dirty="0"/>
                        <a:t>Cataract Detection Using Convolutional Neural</a:t>
                      </a:r>
                    </a:p>
                    <a:p>
                      <a:r>
                        <a:rPr lang="en-IN" sz="1400" dirty="0"/>
                        <a:t>Network with VGG-19 Model</a:t>
                      </a:r>
                    </a:p>
                  </a:txBody>
                  <a:tcPr/>
                </a:tc>
                <a:tc>
                  <a:txBody>
                    <a:bodyPr/>
                    <a:lstStyle/>
                    <a:p>
                      <a:r>
                        <a:rPr lang="en-IN" sz="1400" dirty="0"/>
                        <a:t>Filtered out all fundus images other than Cataract and Normal Fundus Images</a:t>
                      </a:r>
                    </a:p>
                  </a:txBody>
                  <a:tcPr/>
                </a:tc>
                <a:tc>
                  <a:txBody>
                    <a:bodyPr/>
                    <a:lstStyle/>
                    <a:p>
                      <a:r>
                        <a:rPr lang="en-IN" sz="1400" dirty="0"/>
                        <a:t>Automated cataract detection system utilizing</a:t>
                      </a:r>
                    </a:p>
                    <a:p>
                      <a:r>
                        <a:rPr lang="en-IN" sz="1400" dirty="0"/>
                        <a:t>convolutional neural networks with transfer learning</a:t>
                      </a:r>
                    </a:p>
                    <a:p>
                      <a:r>
                        <a:rPr lang="en-IN" sz="1400" dirty="0"/>
                        <a:t>approach</a:t>
                      </a:r>
                    </a:p>
                  </a:txBody>
                  <a:tcPr/>
                </a:tc>
                <a:extLst>
                  <a:ext uri="{0D108BD9-81ED-4DB2-BD59-A6C34878D82A}">
                    <a16:rowId xmlns:a16="http://schemas.microsoft.com/office/drawing/2014/main" val="663140122"/>
                  </a:ext>
                </a:extLst>
              </a:tr>
              <a:tr h="872296">
                <a:tc>
                  <a:txBody>
                    <a:bodyPr/>
                    <a:lstStyle/>
                    <a:p>
                      <a:r>
                        <a:rPr lang="en-IN" sz="1400" dirty="0"/>
                        <a:t>Masum Shah Junayed, MD Baharul Islam, Arezoo Sadeghzadeh, Saimunur Rahman</a:t>
                      </a:r>
                    </a:p>
                  </a:txBody>
                  <a:tcPr/>
                </a:tc>
                <a:tc>
                  <a:txBody>
                    <a:bodyPr/>
                    <a:lstStyle/>
                    <a:p>
                      <a:r>
                        <a:rPr lang="en-IN" sz="1400" dirty="0"/>
                        <a:t>CataractNet: An Automated Cataract Detection</a:t>
                      </a:r>
                    </a:p>
                    <a:p>
                      <a:r>
                        <a:rPr lang="en-IN" sz="1400" dirty="0"/>
                        <a:t>System Using Deep Learning for Fundus Images</a:t>
                      </a:r>
                    </a:p>
                  </a:txBody>
                  <a:tcPr/>
                </a:tc>
                <a:tc>
                  <a:txBody>
                    <a:bodyPr/>
                    <a:lstStyle/>
                    <a:p>
                      <a:r>
                        <a:rPr lang="en-IN" sz="1400" dirty="0"/>
                        <a:t>The images are resized to a</a:t>
                      </a:r>
                    </a:p>
                    <a:p>
                      <a:r>
                        <a:rPr lang="en-IN" sz="1400" dirty="0"/>
                        <a:t>unified format with 224 × 224 pixels.</a:t>
                      </a:r>
                    </a:p>
                  </a:txBody>
                  <a:tcPr/>
                </a:tc>
                <a:tc>
                  <a:txBody>
                    <a:bodyPr/>
                    <a:lstStyle/>
                    <a:p>
                      <a:r>
                        <a:rPr lang="en-IN" sz="1400" dirty="0"/>
                        <a:t>Presented an automated cataract detection system, namely CataractNet, based on lightweight deep learning</a:t>
                      </a:r>
                    </a:p>
                  </a:txBody>
                  <a:tcPr/>
                </a:tc>
                <a:extLst>
                  <a:ext uri="{0D108BD9-81ED-4DB2-BD59-A6C34878D82A}">
                    <a16:rowId xmlns:a16="http://schemas.microsoft.com/office/drawing/2014/main" val="3890334661"/>
                  </a:ext>
                </a:extLst>
              </a:tr>
            </a:tbl>
          </a:graphicData>
        </a:graphic>
      </p:graphicFrame>
      <p:sp>
        <p:nvSpPr>
          <p:cNvPr id="3" name="TextBox 2">
            <a:extLst>
              <a:ext uri="{FF2B5EF4-FFF2-40B4-BE49-F238E27FC236}">
                <a16:creationId xmlns:a16="http://schemas.microsoft.com/office/drawing/2014/main" id="{BDB77B05-4735-40D5-A024-80F3DA4BCBC9}"/>
              </a:ext>
            </a:extLst>
          </p:cNvPr>
          <p:cNvSpPr txBox="1"/>
          <p:nvPr/>
        </p:nvSpPr>
        <p:spPr>
          <a:xfrm>
            <a:off x="483371" y="656947"/>
            <a:ext cx="3573724" cy="369332"/>
          </a:xfrm>
          <a:prstGeom prst="rect">
            <a:avLst/>
          </a:prstGeom>
          <a:noFill/>
        </p:spPr>
        <p:txBody>
          <a:bodyPr wrap="square" rtlCol="0">
            <a:spAutoFit/>
          </a:bodyPr>
          <a:lstStyle/>
          <a:p>
            <a:r>
              <a:rPr lang="en-US" dirty="0">
                <a:latin typeface="+mj-lt"/>
              </a:rPr>
              <a:t>LITERATURE</a:t>
            </a:r>
            <a:r>
              <a:rPr lang="en-US" b="1" dirty="0"/>
              <a:t> </a:t>
            </a:r>
            <a:r>
              <a:rPr lang="en-US" dirty="0">
                <a:latin typeface="+mj-lt"/>
              </a:rPr>
              <a:t>SURVEY</a:t>
            </a:r>
            <a:endParaRPr lang="en-IN" dirty="0">
              <a:latin typeface="+mj-lt"/>
            </a:endParaRPr>
          </a:p>
        </p:txBody>
      </p:sp>
    </p:spTree>
    <p:extLst>
      <p:ext uri="{BB962C8B-B14F-4D97-AF65-F5344CB8AC3E}">
        <p14:creationId xmlns:p14="http://schemas.microsoft.com/office/powerpoint/2010/main" val="7503497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339AAFB-DC32-4A3B-B247-D867FB6AB203}"/>
              </a:ext>
            </a:extLst>
          </p:cNvPr>
          <p:cNvSpPr>
            <a:spLocks noGrp="1"/>
          </p:cNvSpPr>
          <p:nvPr>
            <p:ph type="title"/>
          </p:nvPr>
        </p:nvSpPr>
        <p:spPr/>
        <p:txBody>
          <a:bodyPr/>
          <a:lstStyle/>
          <a:p>
            <a:r>
              <a:rPr lang="en-US" dirty="0">
                <a:solidFill>
                  <a:schemeClr val="tx1"/>
                </a:solidFill>
              </a:rPr>
              <a:t>Expected outcome</a:t>
            </a:r>
            <a:endParaRPr lang="en-IN" dirty="0">
              <a:solidFill>
                <a:schemeClr val="tx1"/>
              </a:solidFill>
            </a:endParaRPr>
          </a:p>
        </p:txBody>
      </p:sp>
      <p:sp>
        <p:nvSpPr>
          <p:cNvPr id="6" name="Content Placeholder 5">
            <a:extLst>
              <a:ext uri="{FF2B5EF4-FFF2-40B4-BE49-F238E27FC236}">
                <a16:creationId xmlns:a16="http://schemas.microsoft.com/office/drawing/2014/main" id="{0A4AC99B-283B-4156-A751-A7D5F8919349}"/>
              </a:ext>
            </a:extLst>
          </p:cNvPr>
          <p:cNvSpPr>
            <a:spLocks noGrp="1"/>
          </p:cNvSpPr>
          <p:nvPr>
            <p:ph idx="1"/>
          </p:nvPr>
        </p:nvSpPr>
        <p:spPr/>
        <p:txBody>
          <a:bodyPr/>
          <a:lstStyle/>
          <a:p>
            <a:pPr marL="0" indent="0">
              <a:buNone/>
            </a:pPr>
            <a:r>
              <a:rPr lang="en-US" dirty="0">
                <a:solidFill>
                  <a:schemeClr val="tx1"/>
                </a:solidFill>
              </a:rPr>
              <a:t>Deep convolutional neural network has recently been applied to image classification with large image datasets. A deep CNN is able to learn basic filters automatically and combine them hierarchically to enable the description of latent concepts for pattern recognition.</a:t>
            </a:r>
          </a:p>
          <a:p>
            <a:pPr marL="0" indent="0">
              <a:buNone/>
            </a:pPr>
            <a:r>
              <a:rPr lang="en-US" dirty="0">
                <a:solidFill>
                  <a:schemeClr val="tx1"/>
                </a:solidFill>
              </a:rPr>
              <a:t>The expectations from this method is to get record breaking Accuracy and time efficiency. Through DCNN, discriminative features that characterize high level information are extracted effectively and automatically, rather than artificially. Furthermore, the feature extraction and classifier combined demonstrates a higher level of intelligence. This approach has been confirmed to great practical significance in early cataract screening and diagnosis and has great scope of being applied in other eye related diseases.</a:t>
            </a:r>
            <a:endParaRPr lang="en-IN" dirty="0">
              <a:solidFill>
                <a:schemeClr val="tx1"/>
              </a:solidFill>
            </a:endParaRPr>
          </a:p>
        </p:txBody>
      </p:sp>
    </p:spTree>
    <p:extLst>
      <p:ext uri="{BB962C8B-B14F-4D97-AF65-F5344CB8AC3E}">
        <p14:creationId xmlns:p14="http://schemas.microsoft.com/office/powerpoint/2010/main" val="25968659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265E8F-DA0A-4966-BA2B-2E2DEC2EF530}"/>
              </a:ext>
            </a:extLst>
          </p:cNvPr>
          <p:cNvSpPr>
            <a:spLocks noGrp="1"/>
          </p:cNvSpPr>
          <p:nvPr>
            <p:ph type="title"/>
          </p:nvPr>
        </p:nvSpPr>
        <p:spPr>
          <a:xfrm>
            <a:off x="581192" y="702156"/>
            <a:ext cx="11029616" cy="531840"/>
          </a:xfrm>
        </p:spPr>
        <p:txBody>
          <a:bodyPr/>
          <a:lstStyle/>
          <a:p>
            <a:r>
              <a:rPr lang="en-US" dirty="0">
                <a:solidFill>
                  <a:schemeClr val="tx1"/>
                </a:solidFill>
              </a:rPr>
              <a:t>dataset</a:t>
            </a:r>
            <a:endParaRPr lang="en-IN" dirty="0">
              <a:solidFill>
                <a:schemeClr val="tx1"/>
              </a:solidFill>
            </a:endParaRPr>
          </a:p>
        </p:txBody>
      </p:sp>
      <p:sp>
        <p:nvSpPr>
          <p:cNvPr id="3" name="Content Placeholder 2">
            <a:extLst>
              <a:ext uri="{FF2B5EF4-FFF2-40B4-BE49-F238E27FC236}">
                <a16:creationId xmlns:a16="http://schemas.microsoft.com/office/drawing/2014/main" id="{28F6812D-4806-4477-A199-D5B6034CEEF8}"/>
              </a:ext>
            </a:extLst>
          </p:cNvPr>
          <p:cNvSpPr>
            <a:spLocks noGrp="1"/>
          </p:cNvSpPr>
          <p:nvPr>
            <p:ph idx="1"/>
          </p:nvPr>
        </p:nvSpPr>
        <p:spPr>
          <a:xfrm>
            <a:off x="581193" y="1233996"/>
            <a:ext cx="4487958" cy="4749554"/>
          </a:xfrm>
        </p:spPr>
        <p:txBody>
          <a:bodyPr/>
          <a:lstStyle/>
          <a:p>
            <a:pPr marL="0" indent="0">
              <a:buNone/>
            </a:pPr>
            <a:r>
              <a:rPr lang="en-US" dirty="0">
                <a:solidFill>
                  <a:schemeClr val="tx1"/>
                </a:solidFill>
              </a:rPr>
              <a:t>This project makes use of 2 datasets containing Retina Fundus Images for different Eye Diseases ranging from Cataract, Diabetic Retinopathy and so on. For my project I’m going to filter out the Cataract and Normal Fundus Images from the 2 datasets, combining them to create a singular dataset, preprocess them and create a filtered out final folder for further analysis in the future on different models.</a:t>
            </a:r>
            <a:endParaRPr lang="en-IN" dirty="0">
              <a:solidFill>
                <a:schemeClr val="tx1"/>
              </a:solidFill>
            </a:endParaRPr>
          </a:p>
        </p:txBody>
      </p:sp>
      <p:pic>
        <p:nvPicPr>
          <p:cNvPr id="5" name="Picture 4">
            <a:extLst>
              <a:ext uri="{FF2B5EF4-FFF2-40B4-BE49-F238E27FC236}">
                <a16:creationId xmlns:a16="http://schemas.microsoft.com/office/drawing/2014/main" id="{1315748A-17F5-4604-896C-ADF9E26E0EC2}"/>
              </a:ext>
            </a:extLst>
          </p:cNvPr>
          <p:cNvPicPr>
            <a:picLocks noChangeAspect="1"/>
          </p:cNvPicPr>
          <p:nvPr/>
        </p:nvPicPr>
        <p:blipFill>
          <a:blip r:embed="rId2"/>
          <a:stretch>
            <a:fillRect/>
          </a:stretch>
        </p:blipFill>
        <p:spPr>
          <a:xfrm>
            <a:off x="5973493" y="616998"/>
            <a:ext cx="5637315" cy="5624004"/>
          </a:xfrm>
          <a:prstGeom prst="rect">
            <a:avLst/>
          </a:prstGeom>
        </p:spPr>
      </p:pic>
      <p:sp>
        <p:nvSpPr>
          <p:cNvPr id="6" name="TextBox 5">
            <a:extLst>
              <a:ext uri="{FF2B5EF4-FFF2-40B4-BE49-F238E27FC236}">
                <a16:creationId xmlns:a16="http://schemas.microsoft.com/office/drawing/2014/main" id="{0092B68C-0DA2-4563-9426-6335A901A731}"/>
              </a:ext>
            </a:extLst>
          </p:cNvPr>
          <p:cNvSpPr txBox="1"/>
          <p:nvPr/>
        </p:nvSpPr>
        <p:spPr>
          <a:xfrm>
            <a:off x="6096000" y="6241002"/>
            <a:ext cx="5347317" cy="369332"/>
          </a:xfrm>
          <a:prstGeom prst="rect">
            <a:avLst/>
          </a:prstGeom>
          <a:noFill/>
        </p:spPr>
        <p:txBody>
          <a:bodyPr wrap="square" rtlCol="0">
            <a:spAutoFit/>
          </a:bodyPr>
          <a:lstStyle/>
          <a:p>
            <a:pPr algn="ctr"/>
            <a:r>
              <a:rPr lang="en-US" dirty="0"/>
              <a:t>Final Pre-processed dataset</a:t>
            </a:r>
            <a:endParaRPr lang="en-IN" dirty="0"/>
          </a:p>
        </p:txBody>
      </p:sp>
    </p:spTree>
    <p:extLst>
      <p:ext uri="{BB962C8B-B14F-4D97-AF65-F5344CB8AC3E}">
        <p14:creationId xmlns:p14="http://schemas.microsoft.com/office/powerpoint/2010/main" val="8318570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80B1E9-0367-4A07-BAF5-6700A827AF94}"/>
              </a:ext>
            </a:extLst>
          </p:cNvPr>
          <p:cNvSpPr>
            <a:spLocks noGrp="1"/>
          </p:cNvSpPr>
          <p:nvPr>
            <p:ph type="title"/>
          </p:nvPr>
        </p:nvSpPr>
        <p:spPr/>
        <p:txBody>
          <a:bodyPr/>
          <a:lstStyle/>
          <a:p>
            <a:r>
              <a:rPr lang="en-US" dirty="0">
                <a:solidFill>
                  <a:schemeClr val="tx1"/>
                </a:solidFill>
              </a:rPr>
              <a:t>Algorithms and techniques</a:t>
            </a:r>
            <a:endParaRPr lang="en-IN" dirty="0">
              <a:solidFill>
                <a:schemeClr val="tx1"/>
              </a:solidFill>
            </a:endParaRPr>
          </a:p>
        </p:txBody>
      </p:sp>
      <p:sp>
        <p:nvSpPr>
          <p:cNvPr id="3" name="Content Placeholder 2">
            <a:extLst>
              <a:ext uri="{FF2B5EF4-FFF2-40B4-BE49-F238E27FC236}">
                <a16:creationId xmlns:a16="http://schemas.microsoft.com/office/drawing/2014/main" id="{8237FA82-1565-49BF-83D8-FBE1765ED27B}"/>
              </a:ext>
            </a:extLst>
          </p:cNvPr>
          <p:cNvSpPr>
            <a:spLocks noGrp="1"/>
          </p:cNvSpPr>
          <p:nvPr>
            <p:ph idx="1"/>
          </p:nvPr>
        </p:nvSpPr>
        <p:spPr>
          <a:xfrm>
            <a:off x="510171" y="3743535"/>
            <a:ext cx="11029615" cy="3634486"/>
          </a:xfrm>
        </p:spPr>
        <p:txBody>
          <a:bodyPr/>
          <a:lstStyle/>
          <a:p>
            <a:r>
              <a:rPr lang="en-US" b="1" dirty="0">
                <a:solidFill>
                  <a:schemeClr val="tx1"/>
                </a:solidFill>
              </a:rPr>
              <a:t>PREPROCESSING</a:t>
            </a:r>
            <a:r>
              <a:rPr lang="en-US" dirty="0">
                <a:solidFill>
                  <a:schemeClr val="tx1"/>
                </a:solidFill>
              </a:rPr>
              <a:t>: Image Preprocessing is the first step taken, Images are reshaped and converted to G-Channel.</a:t>
            </a:r>
          </a:p>
          <a:p>
            <a:r>
              <a:rPr lang="en-US" b="1" dirty="0">
                <a:solidFill>
                  <a:schemeClr val="tx1"/>
                </a:solidFill>
              </a:rPr>
              <a:t>DEEP NEURAL NETWORK</a:t>
            </a:r>
            <a:r>
              <a:rPr lang="en-US" dirty="0">
                <a:solidFill>
                  <a:schemeClr val="tx1"/>
                </a:solidFill>
              </a:rPr>
              <a:t>: For our problem we will deploy DCNN with eight layers, the first five will be convolutional layers and the remaining three layers will be fully connected layers. The output of the last fully connected layer will be fed to a four-way SoftMax which produces a distribution over the four class labels.</a:t>
            </a:r>
          </a:p>
          <a:p>
            <a:pPr marL="0" indent="0">
              <a:buNone/>
            </a:pPr>
            <a:endParaRPr lang="en-IN" dirty="0">
              <a:solidFill>
                <a:schemeClr val="tx1"/>
              </a:solidFill>
            </a:endParaRPr>
          </a:p>
        </p:txBody>
      </p:sp>
      <p:pic>
        <p:nvPicPr>
          <p:cNvPr id="5" name="Picture 4">
            <a:extLst>
              <a:ext uri="{FF2B5EF4-FFF2-40B4-BE49-F238E27FC236}">
                <a16:creationId xmlns:a16="http://schemas.microsoft.com/office/drawing/2014/main" id="{FEBD989B-16AA-4021-9297-46E1970CB200}"/>
              </a:ext>
            </a:extLst>
          </p:cNvPr>
          <p:cNvPicPr>
            <a:picLocks noChangeAspect="1"/>
          </p:cNvPicPr>
          <p:nvPr/>
        </p:nvPicPr>
        <p:blipFill>
          <a:blip r:embed="rId2"/>
          <a:stretch>
            <a:fillRect/>
          </a:stretch>
        </p:blipFill>
        <p:spPr>
          <a:xfrm>
            <a:off x="5859928" y="2115870"/>
            <a:ext cx="2386203" cy="2373500"/>
          </a:xfrm>
          <a:prstGeom prst="rect">
            <a:avLst/>
          </a:prstGeom>
        </p:spPr>
      </p:pic>
      <p:pic>
        <p:nvPicPr>
          <p:cNvPr id="7" name="Picture 6">
            <a:extLst>
              <a:ext uri="{FF2B5EF4-FFF2-40B4-BE49-F238E27FC236}">
                <a16:creationId xmlns:a16="http://schemas.microsoft.com/office/drawing/2014/main" id="{DFD5FB41-3AC0-4AED-AF84-18EF4112100E}"/>
              </a:ext>
            </a:extLst>
          </p:cNvPr>
          <p:cNvPicPr>
            <a:picLocks noChangeAspect="1"/>
          </p:cNvPicPr>
          <p:nvPr/>
        </p:nvPicPr>
        <p:blipFill>
          <a:blip r:embed="rId3"/>
          <a:stretch>
            <a:fillRect/>
          </a:stretch>
        </p:blipFill>
        <p:spPr>
          <a:xfrm>
            <a:off x="2805343" y="2115870"/>
            <a:ext cx="2424270" cy="2373500"/>
          </a:xfrm>
          <a:prstGeom prst="rect">
            <a:avLst/>
          </a:prstGeom>
        </p:spPr>
      </p:pic>
    </p:spTree>
    <p:extLst>
      <p:ext uri="{BB962C8B-B14F-4D97-AF65-F5344CB8AC3E}">
        <p14:creationId xmlns:p14="http://schemas.microsoft.com/office/powerpoint/2010/main" val="41572064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FCD82-BAF1-4439-830C-0690973C8FC6}"/>
              </a:ext>
            </a:extLst>
          </p:cNvPr>
          <p:cNvSpPr>
            <a:spLocks noGrp="1"/>
          </p:cNvSpPr>
          <p:nvPr>
            <p:ph type="title"/>
          </p:nvPr>
        </p:nvSpPr>
        <p:spPr/>
        <p:txBody>
          <a:bodyPr/>
          <a:lstStyle/>
          <a:p>
            <a:r>
              <a:rPr lang="en-US" dirty="0">
                <a:solidFill>
                  <a:schemeClr val="tx1"/>
                </a:solidFill>
              </a:rPr>
              <a:t>PROPOSED METHODOLOGY</a:t>
            </a:r>
            <a:endParaRPr lang="en-IN" dirty="0">
              <a:solidFill>
                <a:schemeClr val="tx1"/>
              </a:solidFill>
            </a:endParaRPr>
          </a:p>
        </p:txBody>
      </p:sp>
      <p:sp>
        <p:nvSpPr>
          <p:cNvPr id="3" name="Content Placeholder 2">
            <a:extLst>
              <a:ext uri="{FF2B5EF4-FFF2-40B4-BE49-F238E27FC236}">
                <a16:creationId xmlns:a16="http://schemas.microsoft.com/office/drawing/2014/main" id="{407A13FC-36B0-49C7-A100-62691E33FA20}"/>
              </a:ext>
            </a:extLst>
          </p:cNvPr>
          <p:cNvSpPr>
            <a:spLocks noGrp="1"/>
          </p:cNvSpPr>
          <p:nvPr>
            <p:ph idx="1"/>
          </p:nvPr>
        </p:nvSpPr>
        <p:spPr>
          <a:xfrm>
            <a:off x="581192" y="1961965"/>
            <a:ext cx="11029615" cy="4758431"/>
          </a:xfrm>
        </p:spPr>
        <p:txBody>
          <a:bodyPr>
            <a:normAutofit fontScale="92500" lnSpcReduction="20000"/>
          </a:bodyPr>
          <a:lstStyle/>
          <a:p>
            <a:pPr marL="0" indent="0">
              <a:buNone/>
            </a:pPr>
            <a:r>
              <a:rPr lang="en-US" b="1" u="sng" dirty="0">
                <a:solidFill>
                  <a:schemeClr val="tx1"/>
                </a:solidFill>
              </a:rPr>
              <a:t>DATASET</a:t>
            </a:r>
            <a:r>
              <a:rPr lang="en-US" b="1" dirty="0">
                <a:solidFill>
                  <a:schemeClr val="tx1"/>
                </a:solidFill>
              </a:rPr>
              <a:t>: </a:t>
            </a:r>
          </a:p>
          <a:p>
            <a:pPr marL="0" indent="0">
              <a:buNone/>
            </a:pPr>
            <a:r>
              <a:rPr lang="en-US" dirty="0">
                <a:solidFill>
                  <a:schemeClr val="tx1"/>
                </a:solidFill>
              </a:rPr>
              <a:t>For this project, I’ve used 2 datasets containing 1201 and 8000 Retina Fundus Images each of varying Eye Diseases and that of a normal human Eye. I’ve combined the datasets and extracted out 1026 images (613 Normal Eye, 413 Cataract).</a:t>
            </a:r>
          </a:p>
          <a:p>
            <a:pPr marL="0" indent="0">
              <a:buNone/>
            </a:pPr>
            <a:r>
              <a:rPr lang="en-US" b="1" u="sng" dirty="0">
                <a:solidFill>
                  <a:schemeClr val="tx1"/>
                </a:solidFill>
              </a:rPr>
              <a:t>PRE-PROCESSING:</a:t>
            </a:r>
          </a:p>
          <a:p>
            <a:pPr marL="0" indent="0">
              <a:buNone/>
            </a:pPr>
            <a:r>
              <a:rPr lang="en-US" dirty="0">
                <a:solidFill>
                  <a:schemeClr val="tx1"/>
                </a:solidFill>
              </a:rPr>
              <a:t>Based on past research on this topic, it was found out that Retina Fundus Images have illumination issues while training a model which hinders the final accuracy of the model, to tackle that, it was found that converting the Images to G-Channel helps tackling the illumination and helps with the overall accuracy of the model. In this step I also resized the images to a lower resolution to find out the accuracy of the model on a lower resolution model due to incapacity of the system.</a:t>
            </a:r>
          </a:p>
          <a:p>
            <a:pPr marL="0" indent="0">
              <a:buNone/>
            </a:pPr>
            <a:r>
              <a:rPr lang="en-US" b="1" u="sng" dirty="0">
                <a:solidFill>
                  <a:schemeClr val="tx1"/>
                </a:solidFill>
              </a:rPr>
              <a:t>DCNN ARCHITECTURE:</a:t>
            </a:r>
          </a:p>
          <a:p>
            <a:pPr marL="0" indent="0">
              <a:buNone/>
            </a:pPr>
            <a:r>
              <a:rPr lang="en-US" dirty="0">
                <a:solidFill>
                  <a:schemeClr val="tx1"/>
                </a:solidFill>
              </a:rPr>
              <a:t>The DCNN Architecture presented consists of 8 Layers, 5 Layers of Convolutional Neural Networks and the remaining 3 Layers of Fully Connected Networks. The output of the last fully connected layer consists of a 2 way softmax which produces a distribution over the 2 class labels (Normal and Cataract). The Image Pre-Processed to the G-Filter is passed through the layers. Each layer consists of several 2D feature maps where each feature map often capturing specific aspect of the image such as the color, object category, or attributes, while preserving the spatial information at coarse resolution. For instance, pool5 layer consists of 256 feature maps where the resolution of each is 6×6. Therefore, the feature maps at this layer preserves spatial information at the resolution of 6×6. While earlier layers captures rudimentary concepts such as lines, circles, and stripes, the feature maps in deeper layers can identify more high-order concepts.</a:t>
            </a:r>
            <a:endParaRPr lang="en-IN" dirty="0">
              <a:solidFill>
                <a:schemeClr val="tx1"/>
              </a:solidFill>
            </a:endParaRPr>
          </a:p>
        </p:txBody>
      </p:sp>
    </p:spTree>
    <p:extLst>
      <p:ext uri="{BB962C8B-B14F-4D97-AF65-F5344CB8AC3E}">
        <p14:creationId xmlns:p14="http://schemas.microsoft.com/office/powerpoint/2010/main" val="11482629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CCD616-8C98-44B1-B4B7-2C4AE31DAF49}"/>
              </a:ext>
            </a:extLst>
          </p:cNvPr>
          <p:cNvSpPr>
            <a:spLocks noGrp="1"/>
          </p:cNvSpPr>
          <p:nvPr>
            <p:ph type="title"/>
          </p:nvPr>
        </p:nvSpPr>
        <p:spPr>
          <a:xfrm>
            <a:off x="465782" y="644463"/>
            <a:ext cx="11029616" cy="669431"/>
          </a:xfrm>
        </p:spPr>
        <p:txBody>
          <a:bodyPr>
            <a:normAutofit/>
          </a:bodyPr>
          <a:lstStyle/>
          <a:p>
            <a:r>
              <a:rPr lang="en-US" dirty="0">
                <a:solidFill>
                  <a:schemeClr val="tx1"/>
                </a:solidFill>
                <a:cs typeface="Times" panose="02020603050405020304" pitchFamily="18" charset="0"/>
              </a:rPr>
              <a:t>Architectural design of the proposed system</a:t>
            </a:r>
            <a:endParaRPr lang="en-IN" dirty="0">
              <a:solidFill>
                <a:schemeClr val="tx1"/>
              </a:solidFill>
              <a:cs typeface="Times" panose="02020603050405020304" pitchFamily="18" charset="0"/>
            </a:endParaRPr>
          </a:p>
        </p:txBody>
      </p:sp>
      <p:pic>
        <p:nvPicPr>
          <p:cNvPr id="5" name="Content Placeholder 4">
            <a:extLst>
              <a:ext uri="{FF2B5EF4-FFF2-40B4-BE49-F238E27FC236}">
                <a16:creationId xmlns:a16="http://schemas.microsoft.com/office/drawing/2014/main" id="{1D35D283-8D16-46A7-851A-DF7B8922580C}"/>
              </a:ext>
            </a:extLst>
          </p:cNvPr>
          <p:cNvPicPr>
            <a:picLocks noGrp="1" noChangeAspect="1"/>
          </p:cNvPicPr>
          <p:nvPr>
            <p:ph idx="1"/>
          </p:nvPr>
        </p:nvPicPr>
        <p:blipFill>
          <a:blip r:embed="rId2"/>
          <a:stretch>
            <a:fillRect/>
          </a:stretch>
        </p:blipFill>
        <p:spPr>
          <a:xfrm>
            <a:off x="814678" y="2086254"/>
            <a:ext cx="10674352" cy="4057094"/>
          </a:xfrm>
        </p:spPr>
      </p:pic>
      <p:pic>
        <p:nvPicPr>
          <p:cNvPr id="4" name="Picture 3">
            <a:extLst>
              <a:ext uri="{FF2B5EF4-FFF2-40B4-BE49-F238E27FC236}">
                <a16:creationId xmlns:a16="http://schemas.microsoft.com/office/drawing/2014/main" id="{FE75AEF2-5FF0-4F0D-9C1A-0C9F796079B3}"/>
              </a:ext>
            </a:extLst>
          </p:cNvPr>
          <p:cNvPicPr>
            <a:picLocks noChangeAspect="1"/>
          </p:cNvPicPr>
          <p:nvPr/>
        </p:nvPicPr>
        <p:blipFill>
          <a:blip r:embed="rId3"/>
          <a:stretch>
            <a:fillRect/>
          </a:stretch>
        </p:blipFill>
        <p:spPr>
          <a:xfrm>
            <a:off x="3812207" y="1846556"/>
            <a:ext cx="1489347" cy="1458157"/>
          </a:xfrm>
          <a:prstGeom prst="rect">
            <a:avLst/>
          </a:prstGeom>
        </p:spPr>
      </p:pic>
      <p:pic>
        <p:nvPicPr>
          <p:cNvPr id="11" name="Picture 10">
            <a:extLst>
              <a:ext uri="{FF2B5EF4-FFF2-40B4-BE49-F238E27FC236}">
                <a16:creationId xmlns:a16="http://schemas.microsoft.com/office/drawing/2014/main" id="{13E4964C-8475-4FA7-9DA8-691F2B888763}"/>
              </a:ext>
            </a:extLst>
          </p:cNvPr>
          <p:cNvPicPr>
            <a:picLocks noChangeAspect="1"/>
          </p:cNvPicPr>
          <p:nvPr/>
        </p:nvPicPr>
        <p:blipFill>
          <a:blip r:embed="rId4"/>
          <a:stretch>
            <a:fillRect/>
          </a:stretch>
        </p:blipFill>
        <p:spPr>
          <a:xfrm>
            <a:off x="921177" y="4543701"/>
            <a:ext cx="1115649" cy="1109709"/>
          </a:xfrm>
          <a:prstGeom prst="rect">
            <a:avLst/>
          </a:prstGeom>
        </p:spPr>
      </p:pic>
      <p:pic>
        <p:nvPicPr>
          <p:cNvPr id="9" name="Picture 8">
            <a:extLst>
              <a:ext uri="{FF2B5EF4-FFF2-40B4-BE49-F238E27FC236}">
                <a16:creationId xmlns:a16="http://schemas.microsoft.com/office/drawing/2014/main" id="{7564CD29-71D5-4B44-B2E1-92562A5E82A1}"/>
              </a:ext>
            </a:extLst>
          </p:cNvPr>
          <p:cNvPicPr>
            <a:picLocks noChangeAspect="1"/>
          </p:cNvPicPr>
          <p:nvPr/>
        </p:nvPicPr>
        <p:blipFill>
          <a:blip r:embed="rId4"/>
          <a:stretch>
            <a:fillRect/>
          </a:stretch>
        </p:blipFill>
        <p:spPr>
          <a:xfrm>
            <a:off x="1010808" y="4670761"/>
            <a:ext cx="1115649" cy="1109709"/>
          </a:xfrm>
          <a:prstGeom prst="rect">
            <a:avLst/>
          </a:prstGeom>
        </p:spPr>
      </p:pic>
      <p:pic>
        <p:nvPicPr>
          <p:cNvPr id="7" name="Picture 6">
            <a:extLst>
              <a:ext uri="{FF2B5EF4-FFF2-40B4-BE49-F238E27FC236}">
                <a16:creationId xmlns:a16="http://schemas.microsoft.com/office/drawing/2014/main" id="{2111332A-2247-4B8A-BFCB-9352C43F3073}"/>
              </a:ext>
            </a:extLst>
          </p:cNvPr>
          <p:cNvPicPr>
            <a:picLocks noChangeAspect="1"/>
          </p:cNvPicPr>
          <p:nvPr/>
        </p:nvPicPr>
        <p:blipFill>
          <a:blip r:embed="rId4"/>
          <a:stretch>
            <a:fillRect/>
          </a:stretch>
        </p:blipFill>
        <p:spPr>
          <a:xfrm>
            <a:off x="1100439" y="4797821"/>
            <a:ext cx="1115649" cy="1109709"/>
          </a:xfrm>
          <a:prstGeom prst="rect">
            <a:avLst/>
          </a:prstGeom>
        </p:spPr>
      </p:pic>
      <p:pic>
        <p:nvPicPr>
          <p:cNvPr id="13" name="Picture 12">
            <a:extLst>
              <a:ext uri="{FF2B5EF4-FFF2-40B4-BE49-F238E27FC236}">
                <a16:creationId xmlns:a16="http://schemas.microsoft.com/office/drawing/2014/main" id="{1169EF9F-17E1-4F16-9D94-237EC0AB4EDD}"/>
              </a:ext>
            </a:extLst>
          </p:cNvPr>
          <p:cNvPicPr>
            <a:picLocks noChangeAspect="1"/>
          </p:cNvPicPr>
          <p:nvPr/>
        </p:nvPicPr>
        <p:blipFill>
          <a:blip r:embed="rId4"/>
          <a:stretch>
            <a:fillRect/>
          </a:stretch>
        </p:blipFill>
        <p:spPr>
          <a:xfrm>
            <a:off x="921177" y="2187239"/>
            <a:ext cx="1335709" cy="1328598"/>
          </a:xfrm>
          <a:prstGeom prst="rect">
            <a:avLst/>
          </a:prstGeom>
        </p:spPr>
      </p:pic>
      <p:sp>
        <p:nvSpPr>
          <p:cNvPr id="3" name="TextBox 2">
            <a:extLst>
              <a:ext uri="{FF2B5EF4-FFF2-40B4-BE49-F238E27FC236}">
                <a16:creationId xmlns:a16="http://schemas.microsoft.com/office/drawing/2014/main" id="{A84767CF-BA98-43EB-B933-AFDF17DA9AFF}"/>
              </a:ext>
            </a:extLst>
          </p:cNvPr>
          <p:cNvSpPr txBox="1"/>
          <p:nvPr/>
        </p:nvSpPr>
        <p:spPr>
          <a:xfrm>
            <a:off x="10706470" y="5780469"/>
            <a:ext cx="310718" cy="369332"/>
          </a:xfrm>
          <a:prstGeom prst="rect">
            <a:avLst/>
          </a:prstGeom>
          <a:noFill/>
        </p:spPr>
        <p:txBody>
          <a:bodyPr wrap="square" rtlCol="0">
            <a:spAutoFit/>
          </a:bodyPr>
          <a:lstStyle/>
          <a:p>
            <a:r>
              <a:rPr lang="en-US" dirty="0">
                <a:solidFill>
                  <a:schemeClr val="bg1"/>
                </a:solidFill>
                <a:latin typeface="Times New Roman" panose="02020603050405020304" pitchFamily="18" charset="0"/>
                <a:cs typeface="Times New Roman" panose="02020603050405020304" pitchFamily="18" charset="0"/>
              </a:rPr>
              <a:t>4</a:t>
            </a:r>
            <a:endParaRPr lang="en-IN" dirty="0">
              <a:solidFill>
                <a:schemeClr val="bg1"/>
              </a:solidFill>
              <a:latin typeface="Times New Roman" panose="02020603050405020304" pitchFamily="18" charset="0"/>
              <a:cs typeface="Times New Roman" panose="02020603050405020304" pitchFamily="18" charset="0"/>
            </a:endParaRPr>
          </a:p>
        </p:txBody>
      </p:sp>
      <p:sp>
        <p:nvSpPr>
          <p:cNvPr id="6" name="Rectangle 5">
            <a:extLst>
              <a:ext uri="{FF2B5EF4-FFF2-40B4-BE49-F238E27FC236}">
                <a16:creationId xmlns:a16="http://schemas.microsoft.com/office/drawing/2014/main" id="{77D2B27C-D5EC-41B0-AB13-B6307FABC382}"/>
              </a:ext>
            </a:extLst>
          </p:cNvPr>
          <p:cNvSpPr/>
          <p:nvPr/>
        </p:nvSpPr>
        <p:spPr>
          <a:xfrm>
            <a:off x="10706470" y="5780469"/>
            <a:ext cx="310718" cy="30073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F234E97C-4DF8-42A3-AE35-BE00D00C51E3}"/>
              </a:ext>
            </a:extLst>
          </p:cNvPr>
          <p:cNvSpPr txBox="1"/>
          <p:nvPr/>
        </p:nvSpPr>
        <p:spPr>
          <a:xfrm>
            <a:off x="10724225" y="5404684"/>
            <a:ext cx="314070"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2</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58034445"/>
      </p:ext>
    </p:extLst>
  </p:cSld>
  <p:clrMapOvr>
    <a:masterClrMapping/>
  </p:clrMapOvr>
</p:sld>
</file>

<file path=ppt/theme/theme1.xml><?xml version="1.0" encoding="utf-8"?>
<a:theme xmlns:a="http://schemas.openxmlformats.org/drawingml/2006/main" name="DividendVTI">
  <a:themeElements>
    <a:clrScheme name="Aspect">
      <a:dk1>
        <a:sysClr val="windowText" lastClr="000000"/>
      </a:dk1>
      <a:lt1>
        <a:sysClr val="window" lastClr="FFFFFF"/>
      </a:lt1>
      <a:dk2>
        <a:srgbClr val="585753"/>
      </a:dk2>
      <a:lt2>
        <a:srgbClr val="EBDDC3"/>
      </a:lt2>
      <a:accent1>
        <a:srgbClr val="71B9E4"/>
      </a:accent1>
      <a:accent2>
        <a:srgbClr val="E25D3C"/>
      </a:accent2>
      <a:accent3>
        <a:srgbClr val="BDB59D"/>
      </a:accent3>
      <a:accent4>
        <a:srgbClr val="A5AB81"/>
      </a:accent4>
      <a:accent5>
        <a:srgbClr val="7BA79D"/>
      </a:accent5>
      <a:accent6>
        <a:srgbClr val="968C8C"/>
      </a:accent6>
      <a:hlink>
        <a:srgbClr val="F7B615"/>
      </a:hlink>
      <a:folHlink>
        <a:srgbClr val="704404"/>
      </a:folHlink>
    </a:clrScheme>
    <a:fontScheme name="Dividend">
      <a:majorFont>
        <a:latin typeface="Franklin Gothic Demi"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VTI" id="{97558BDE-0B66-457C-BB6F-7B1B22DAA9B8}" vid="{F53508A3-AC60-448A-AF37-934D5F1A0D5E}"/>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965255AC-12AC-4323-AA35-9BAC798B66B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B3242A4-1E6A-4E02-809C-4A24066EC01D}">
  <ds:schemaRefs>
    <ds:schemaRef ds:uri="http://schemas.microsoft.com/sharepoint/v3/contenttype/forms"/>
  </ds:schemaRefs>
</ds:datastoreItem>
</file>

<file path=customXml/itemProps3.xml><?xml version="1.0" encoding="utf-8"?>
<ds:datastoreItem xmlns:ds="http://schemas.openxmlformats.org/officeDocument/2006/customXml" ds:itemID="{FBD2D995-20F0-4C14-BF62-1248AB4B484D}">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{DE4B27D7-EF06-49C7-A5FA-777700C0EB3E}tf67061901_win32</Template>
  <TotalTime>1334</TotalTime>
  <Words>2127</Words>
  <Application>Microsoft Office PowerPoint</Application>
  <PresentationFormat>Widescreen</PresentationFormat>
  <Paragraphs>199</Paragraphs>
  <Slides>18</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18</vt:i4>
      </vt:variant>
    </vt:vector>
  </HeadingPairs>
  <TitlesOfParts>
    <vt:vector size="25" baseType="lpstr">
      <vt:lpstr>Franklin Gothic Book</vt:lpstr>
      <vt:lpstr>Franklin Gothic Demi</vt:lpstr>
      <vt:lpstr>Gill Sans MT</vt:lpstr>
      <vt:lpstr>Times New Roman</vt:lpstr>
      <vt:lpstr>Wingdings</vt:lpstr>
      <vt:lpstr>Wingdings 2</vt:lpstr>
      <vt:lpstr>DividendVTI</vt:lpstr>
      <vt:lpstr>Cataract detection USING DEEP CONVOLUTIONAL NEURAL NETWORKS</vt:lpstr>
      <vt:lpstr>Abstract</vt:lpstr>
      <vt:lpstr>PowerPoint Presentation</vt:lpstr>
      <vt:lpstr>PowerPoint Presentation</vt:lpstr>
      <vt:lpstr>Expected outcome</vt:lpstr>
      <vt:lpstr>dataset</vt:lpstr>
      <vt:lpstr>Algorithms and techniques</vt:lpstr>
      <vt:lpstr>PROPOSED METHODOLOGY</vt:lpstr>
      <vt:lpstr>Architectural design of the proposed system</vt:lpstr>
      <vt:lpstr>PROJECT PROGRESS</vt:lpstr>
      <vt:lpstr>RESULTS OF PHASE-1</vt:lpstr>
      <vt:lpstr>PowerPoint Presentation</vt:lpstr>
      <vt:lpstr>PowerPoint Presentation</vt:lpstr>
      <vt:lpstr>PowerPoint Presentation</vt:lpstr>
      <vt:lpstr>Phase-2 Model details</vt:lpstr>
      <vt:lpstr>PowerPoint Presentation</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Cataract detection and grading</dc:title>
  <dc:creator>Rejit Mukherjee</dc:creator>
  <cp:lastModifiedBy>Rejit Mukherjee</cp:lastModifiedBy>
  <cp:revision>19</cp:revision>
  <dcterms:created xsi:type="dcterms:W3CDTF">2022-02-15T16:45:29Z</dcterms:created>
  <dcterms:modified xsi:type="dcterms:W3CDTF">2022-05-15T16:10:58Z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